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66" r:id="rId3"/>
    <p:sldId id="267" r:id="rId4"/>
    <p:sldId id="259" r:id="rId5"/>
    <p:sldId id="257" r:id="rId6"/>
    <p:sldId id="260" r:id="rId7"/>
    <p:sldId id="265" r:id="rId8"/>
    <p:sldId id="262" r:id="rId9"/>
    <p:sldId id="261" r:id="rId10"/>
    <p:sldId id="263"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514" autoAdjust="0"/>
  </p:normalViewPr>
  <p:slideViewPr>
    <p:cSldViewPr snapToGrid="0">
      <p:cViewPr varScale="1">
        <p:scale>
          <a:sx n="91" d="100"/>
          <a:sy n="91" d="100"/>
        </p:scale>
        <p:origin x="341"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246349-F84C-4F79-8365-C235DE71861C}" type="datetimeFigureOut">
              <a:rPr lang="zh-CN" altLang="en-US" smtClean="0"/>
              <a:t>2020/5/31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448DE5-C5E8-4933-8287-A639557A8B9C}" type="slidenum">
              <a:rPr lang="zh-CN" altLang="en-US" smtClean="0"/>
              <a:t>‹#›</a:t>
            </a:fld>
            <a:endParaRPr lang="zh-CN" altLang="en-US"/>
          </a:p>
        </p:txBody>
      </p:sp>
    </p:spTree>
    <p:extLst>
      <p:ext uri="{BB962C8B-B14F-4D97-AF65-F5344CB8AC3E}">
        <p14:creationId xmlns:p14="http://schemas.microsoft.com/office/powerpoint/2010/main" val="27756868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华中科技大学</a:t>
            </a:r>
            <a:r>
              <a:rPr lang="en-US" altLang="zh-CN" dirty="0"/>
              <a:t>2020TPAMI</a:t>
            </a:r>
          </a:p>
          <a:p>
            <a:endParaRPr lang="en-US" altLang="zh-CN" dirty="0"/>
          </a:p>
          <a:p>
            <a:r>
              <a:rPr lang="zh-CN" altLang="en-US" dirty="0"/>
              <a:t>这篇文章主要是提出了一种在水平边界框上滑动顶点以生成多方向的目标检测框的方法</a:t>
            </a:r>
            <a:endParaRPr lang="en-US" altLang="zh-CN" dirty="0"/>
          </a:p>
        </p:txBody>
      </p:sp>
      <p:sp>
        <p:nvSpPr>
          <p:cNvPr id="4" name="灯片编号占位符 3"/>
          <p:cNvSpPr>
            <a:spLocks noGrp="1"/>
          </p:cNvSpPr>
          <p:nvPr>
            <p:ph type="sldNum" sz="quarter" idx="5"/>
          </p:nvPr>
        </p:nvSpPr>
        <p:spPr/>
        <p:txBody>
          <a:bodyPr/>
          <a:lstStyle/>
          <a:p>
            <a:fld id="{77448DE5-C5E8-4933-8287-A639557A8B9C}" type="slidenum">
              <a:rPr lang="zh-CN" altLang="en-US" smtClean="0"/>
              <a:t>1</a:t>
            </a:fld>
            <a:endParaRPr lang="zh-CN" altLang="en-US"/>
          </a:p>
        </p:txBody>
      </p:sp>
    </p:spTree>
    <p:extLst>
      <p:ext uri="{BB962C8B-B14F-4D97-AF65-F5344CB8AC3E}">
        <p14:creationId xmlns:p14="http://schemas.microsoft.com/office/powerpoint/2010/main" val="3174763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这是在遥感和文本图像上检测结果的可视化，该方法能正确检测任意方向的文本。</a:t>
            </a:r>
            <a:endParaRPr lang="en-US" altLang="zh-CN" dirty="0"/>
          </a:p>
          <a:p>
            <a:endParaRPr lang="en-US" altLang="zh-CN" dirty="0"/>
          </a:p>
          <a:p>
            <a:r>
              <a:rPr lang="zh-CN" altLang="en-US" dirty="0"/>
              <a:t>下面是在鱼眼图像上的检测结果，可以看到，</a:t>
            </a:r>
            <a:r>
              <a:rPr lang="en-US" altLang="zh-CN" sz="1200" b="0" i="0" kern="1200" dirty="0" err="1">
                <a:solidFill>
                  <a:schemeClr val="tx1"/>
                </a:solidFill>
                <a:effectLst/>
                <a:latin typeface="+mn-lt"/>
                <a:ea typeface="+mn-ea"/>
                <a:cs typeface="+mn-cs"/>
              </a:rPr>
              <a:t>Hbox</a:t>
            </a:r>
            <a:r>
              <a:rPr lang="zh-CN" altLang="en-US" sz="1200" b="0" i="0" kern="1200" dirty="0">
                <a:solidFill>
                  <a:schemeClr val="tx1"/>
                </a:solidFill>
                <a:effectLst/>
                <a:latin typeface="+mn-lt"/>
                <a:ea typeface="+mn-ea"/>
                <a:cs typeface="+mn-cs"/>
              </a:rPr>
              <a:t>得到的水平检测框以及通过顶点回归方法得到的四边形检测框并不能准确的圈住行人。而作者的方法具有更高的精度。</a:t>
            </a:r>
            <a:endParaRPr lang="zh-CN" altLang="en-US" dirty="0"/>
          </a:p>
        </p:txBody>
      </p:sp>
      <p:sp>
        <p:nvSpPr>
          <p:cNvPr id="4" name="灯片编号占位符 3"/>
          <p:cNvSpPr>
            <a:spLocks noGrp="1"/>
          </p:cNvSpPr>
          <p:nvPr>
            <p:ph type="sldNum" sz="quarter" idx="5"/>
          </p:nvPr>
        </p:nvSpPr>
        <p:spPr/>
        <p:txBody>
          <a:bodyPr/>
          <a:lstStyle/>
          <a:p>
            <a:fld id="{77448DE5-C5E8-4933-8287-A639557A8B9C}" type="slidenum">
              <a:rPr lang="zh-CN" altLang="en-US" smtClean="0"/>
              <a:t>10</a:t>
            </a:fld>
            <a:endParaRPr lang="zh-CN" altLang="en-US"/>
          </a:p>
        </p:txBody>
      </p:sp>
    </p:spTree>
    <p:extLst>
      <p:ext uri="{BB962C8B-B14F-4D97-AF65-F5344CB8AC3E}">
        <p14:creationId xmlns:p14="http://schemas.microsoft.com/office/powerpoint/2010/main" val="948641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目标检测中我们常用的边界框，除了</a:t>
            </a:r>
            <a:r>
              <a:rPr lang="en-US" altLang="zh-CN" sz="1200" b="0" i="0" kern="1200" dirty="0">
                <a:solidFill>
                  <a:schemeClr val="tx1"/>
                </a:solidFill>
                <a:effectLst/>
                <a:latin typeface="+mn-lt"/>
                <a:ea typeface="+mn-ea"/>
                <a:cs typeface="+mn-cs"/>
              </a:rPr>
              <a:t>anchor-free</a:t>
            </a:r>
            <a:r>
              <a:rPr lang="zh-CN" altLang="en-US" sz="1200" b="0" i="0" kern="1200" dirty="0">
                <a:solidFill>
                  <a:schemeClr val="tx1"/>
                </a:solidFill>
                <a:effectLst/>
                <a:latin typeface="+mn-lt"/>
                <a:ea typeface="+mn-ea"/>
                <a:cs typeface="+mn-cs"/>
              </a:rPr>
              <a:t>系列中部分会生成多边形的边界框外，其他基本都是生成的水平的矩形框，对一些场景中方向不定的目标不能很好地进行检测。比如在遥感图像中，船、飞机、大型建筑物等目标的方向并不总是平行于</a:t>
            </a:r>
            <a:r>
              <a:rPr lang="en-US" altLang="zh-CN" sz="1200" b="0" i="0" kern="1200" dirty="0">
                <a:solidFill>
                  <a:schemeClr val="tx1"/>
                </a:solidFill>
                <a:effectLst/>
                <a:latin typeface="+mn-lt"/>
                <a:ea typeface="+mn-ea"/>
                <a:cs typeface="+mn-cs"/>
              </a:rPr>
              <a:t>x</a:t>
            </a:r>
            <a:r>
              <a:rPr lang="zh-CN" altLang="en-US" sz="1200" b="0" i="0" kern="1200" dirty="0">
                <a:solidFill>
                  <a:schemeClr val="tx1"/>
                </a:solidFill>
                <a:effectLst/>
                <a:latin typeface="+mn-lt"/>
                <a:ea typeface="+mn-ea"/>
                <a:cs typeface="+mn-cs"/>
              </a:rPr>
              <a:t>轴，并且在文本检测以及鱼眼图像中的行人检测中也都存在着这种问题。在这样的情况下，使用倾斜的、带有方向的边界框能更好的描述目标区域。</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现有的一些多方向的目标检测方法大体分为两类。</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一类是对经典目标检测方法得到的水平边界框以一定角度进行旋转，以实现任意方向的目标检测，这种方法对旋转角度的定义又可分为好几种，这里介绍</a:t>
            </a:r>
            <a:r>
              <a:rPr lang="zh-CN" altLang="en-US" sz="1200" kern="1200" dirty="0">
                <a:solidFill>
                  <a:schemeClr val="tx1"/>
                </a:solidFill>
                <a:latin typeface="+mn-lt"/>
                <a:ea typeface="+mn-ea"/>
                <a:cs typeface="+mn-cs"/>
              </a:rPr>
              <a:t>一种，将角度</a:t>
            </a:r>
            <a:r>
              <a:rPr lang="el-GR" altLang="zh-CN" sz="1200" kern="1200" dirty="0">
                <a:solidFill>
                  <a:schemeClr val="tx1"/>
                </a:solidFill>
                <a:latin typeface="+mn-lt"/>
                <a:ea typeface="+mn-ea"/>
                <a:cs typeface="+mn-cs"/>
              </a:rPr>
              <a:t>θ</a:t>
            </a:r>
            <a:r>
              <a:rPr lang="zh-CN" altLang="en-US" sz="1200" kern="1200" dirty="0">
                <a:solidFill>
                  <a:schemeClr val="tx1"/>
                </a:solidFill>
                <a:latin typeface="+mn-lt"/>
                <a:ea typeface="+mn-ea"/>
                <a:cs typeface="+mn-cs"/>
              </a:rPr>
              <a:t>定义为框的长边</a:t>
            </a:r>
            <a:r>
              <a:rPr lang="en-US" altLang="zh-CN" sz="1200" kern="1200" dirty="0">
                <a:solidFill>
                  <a:schemeClr val="tx1"/>
                </a:solidFill>
                <a:latin typeface="+mn-lt"/>
                <a:ea typeface="+mn-ea"/>
                <a:cs typeface="+mn-cs"/>
              </a:rPr>
              <a:t>h</a:t>
            </a:r>
            <a:r>
              <a:rPr lang="zh-CN" altLang="en-US" sz="1200" kern="1200" dirty="0">
                <a:solidFill>
                  <a:schemeClr val="tx1"/>
                </a:solidFill>
                <a:latin typeface="+mn-lt"/>
                <a:ea typeface="+mn-ea"/>
                <a:cs typeface="+mn-cs"/>
              </a:rPr>
              <a:t>与</a:t>
            </a:r>
            <a:r>
              <a:rPr lang="en-US" altLang="zh-CN" sz="1200" kern="1200" dirty="0">
                <a:solidFill>
                  <a:schemeClr val="tx1"/>
                </a:solidFill>
                <a:latin typeface="+mn-lt"/>
                <a:ea typeface="+mn-ea"/>
                <a:cs typeface="+mn-cs"/>
              </a:rPr>
              <a:t>x</a:t>
            </a:r>
            <a:r>
              <a:rPr lang="zh-CN" altLang="en-US" sz="1200" kern="1200" dirty="0">
                <a:solidFill>
                  <a:schemeClr val="tx1"/>
                </a:solidFill>
                <a:latin typeface="+mn-lt"/>
                <a:ea typeface="+mn-ea"/>
                <a:cs typeface="+mn-cs"/>
              </a:rPr>
              <a:t>轴所成的锐角，因此角度的表示范围是</a:t>
            </a:r>
            <a:r>
              <a:rPr lang="en-US" altLang="zh-CN" sz="1200" kern="1200" dirty="0">
                <a:solidFill>
                  <a:schemeClr val="tx1"/>
                </a:solidFill>
                <a:latin typeface="+mn-lt"/>
                <a:ea typeface="+mn-ea"/>
                <a:cs typeface="+mn-cs"/>
              </a:rPr>
              <a:t>[-90,</a:t>
            </a:r>
            <a:r>
              <a:rPr lang="zh-CN" altLang="en-US" sz="1200" kern="1200" dirty="0">
                <a:solidFill>
                  <a:schemeClr val="tx1"/>
                </a:solidFill>
                <a:latin typeface="+mn-lt"/>
                <a:ea typeface="+mn-ea"/>
                <a:cs typeface="+mn-cs"/>
              </a:rPr>
              <a:t> </a:t>
            </a:r>
            <a:r>
              <a:rPr lang="en-US" altLang="zh-CN" sz="1200" kern="1200" dirty="0">
                <a:solidFill>
                  <a:schemeClr val="tx1"/>
                </a:solidFill>
                <a:latin typeface="+mn-lt"/>
                <a:ea typeface="+mn-ea"/>
                <a:cs typeface="+mn-cs"/>
              </a:rPr>
              <a:t>90)</a:t>
            </a:r>
            <a:r>
              <a:rPr lang="zh-CN" altLang="en-US" sz="1200" kern="1200" dirty="0">
                <a:solidFill>
                  <a:schemeClr val="tx1"/>
                </a:solidFill>
                <a:latin typeface="+mn-lt"/>
                <a:ea typeface="+mn-ea"/>
                <a:cs typeface="+mn-cs"/>
              </a:rPr>
              <a:t>。</a:t>
            </a:r>
            <a:r>
              <a:rPr lang="zh-CN" altLang="en-US" sz="1200" b="0" i="0" kern="1200" dirty="0">
                <a:solidFill>
                  <a:schemeClr val="tx1"/>
                </a:solidFill>
                <a:effectLst/>
                <a:latin typeface="+mn-lt"/>
                <a:ea typeface="+mn-ea"/>
                <a:cs typeface="+mn-cs"/>
              </a:rPr>
              <a:t>但这种旋转边界框方法的缺点是它会对旋转角度的偏差非常的敏感。即使出现</a:t>
            </a:r>
            <a:r>
              <a:rPr lang="zh-CN" altLang="en-US" sz="1200" kern="1200" dirty="0">
                <a:solidFill>
                  <a:schemeClr val="tx1"/>
                </a:solidFill>
                <a:latin typeface="+mn-lt"/>
                <a:ea typeface="+mn-ea"/>
                <a:cs typeface="+mn-cs"/>
              </a:rPr>
              <a:t>较小的角度偏差也会产生不准确的检测结果。</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一类是对生成的四边形边界框的四个顶点进行回归，这样最后得到的边界框不一定是矩形，是四边形即可。但这种方法在进行四边形检测前需要对四个角点进行一个排序。为什么呢？举个例子，如果一个四边形的</a:t>
            </a:r>
            <a:r>
              <a:rPr lang="en-US" altLang="zh-CN" sz="1200" b="0" i="0" kern="1200" dirty="0">
                <a:solidFill>
                  <a:schemeClr val="tx1"/>
                </a:solidFill>
                <a:effectLst/>
                <a:latin typeface="+mn-lt"/>
                <a:ea typeface="+mn-ea"/>
                <a:cs typeface="+mn-cs"/>
              </a:rPr>
              <a:t>GT</a:t>
            </a:r>
            <a:r>
              <a:rPr lang="zh-CN" altLang="en-US" sz="1200" b="0" i="0" kern="1200" dirty="0">
                <a:solidFill>
                  <a:schemeClr val="tx1"/>
                </a:solidFill>
                <a:effectLst/>
                <a:latin typeface="+mn-lt"/>
                <a:ea typeface="+mn-ea"/>
                <a:cs typeface="+mn-cs"/>
              </a:rPr>
              <a:t>是（</a:t>
            </a:r>
            <a:r>
              <a:rPr lang="en-US" altLang="zh-CN" sz="1200" b="0" i="0" kern="1200" dirty="0">
                <a:solidFill>
                  <a:schemeClr val="tx1"/>
                </a:solidFill>
                <a:effectLst/>
                <a:latin typeface="+mn-lt"/>
                <a:ea typeface="+mn-ea"/>
                <a:cs typeface="+mn-cs"/>
              </a:rPr>
              <a:t>x1,y1,x2,y2,x3,y3,x4,y4</a:t>
            </a:r>
            <a:r>
              <a:rPr lang="zh-CN" altLang="en-US" sz="1200" b="0" i="0" kern="1200" dirty="0">
                <a:solidFill>
                  <a:schemeClr val="tx1"/>
                </a:solidFill>
                <a:effectLst/>
                <a:latin typeface="+mn-lt"/>
                <a:ea typeface="+mn-ea"/>
                <a:cs typeface="+mn-cs"/>
              </a:rPr>
              <a:t>）并且所有的</a:t>
            </a:r>
            <a:r>
              <a:rPr lang="en-US" altLang="zh-CN" sz="1200" b="0" i="0" kern="1200" dirty="0">
                <a:solidFill>
                  <a:schemeClr val="tx1"/>
                </a:solidFill>
                <a:effectLst/>
                <a:latin typeface="+mn-lt"/>
                <a:ea typeface="+mn-ea"/>
                <a:cs typeface="+mn-cs"/>
              </a:rPr>
              <a:t>GT</a:t>
            </a:r>
            <a:r>
              <a:rPr lang="zh-CN" altLang="en-US" sz="1200" b="0" i="0" kern="1200" dirty="0">
                <a:solidFill>
                  <a:schemeClr val="tx1"/>
                </a:solidFill>
                <a:effectLst/>
                <a:latin typeface="+mn-lt"/>
                <a:ea typeface="+mn-ea"/>
                <a:cs typeface="+mn-cs"/>
              </a:rPr>
              <a:t>不是按一定规则顺序进行的标注，那么检测器的预测结果可能会是（</a:t>
            </a:r>
            <a:r>
              <a:rPr lang="en-US" altLang="zh-CN" sz="1200" b="0" i="0" kern="1200" dirty="0">
                <a:solidFill>
                  <a:schemeClr val="tx1"/>
                </a:solidFill>
                <a:effectLst/>
                <a:latin typeface="+mn-lt"/>
                <a:ea typeface="+mn-ea"/>
                <a:cs typeface="+mn-cs"/>
              </a:rPr>
              <a:t>x2,y2,x3,y3,x4,y4,x1,y1</a:t>
            </a:r>
            <a:r>
              <a:rPr lang="zh-CN" altLang="en-US" sz="1200" b="0" i="0" kern="1200" dirty="0">
                <a:solidFill>
                  <a:schemeClr val="tx1"/>
                </a:solidFill>
                <a:effectLst/>
                <a:latin typeface="+mn-lt"/>
                <a:ea typeface="+mn-ea"/>
                <a:cs typeface="+mn-cs"/>
              </a:rPr>
              <a:t>）。其实这两个是框是完全重合的，但网络训练计算损失时并不知道，它会按对应位置计算损失，这样得到的损失值甚至会很大，所以会存在着这么一个问题。</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华科这篇文章是通过改变框的表示方式避免了排序的麻烦。先检测水平框，然后学习水平框四个角点的偏移量来达到四边形检测的目的，其实它这里的偏移量与对应水平框各点间的配对就有排序的那个意思了。作者这种方法也是比较简单有效的，并且基本不增加计算量。</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是否可以将角度回归的方法转换成分类的形式，因为分类的结果是有限的，一种最简单的角度分类方式就是将整个定义的角度范围进行类别的划分，比如一度归为一类，这样将回归问题转换成分类问题其实是将一个从连续到离散的问题，在这个转换的过程中是会有精度的损失的，比如在一度一类的情况下，我们无法预测出</a:t>
            </a:r>
            <a:r>
              <a:rPr lang="en-US" altLang="zh-CN" sz="1200" b="0" i="0" kern="1200" dirty="0">
                <a:solidFill>
                  <a:schemeClr val="tx1"/>
                </a:solidFill>
                <a:effectLst/>
                <a:latin typeface="+mn-lt"/>
                <a:ea typeface="+mn-ea"/>
                <a:cs typeface="+mn-cs"/>
              </a:rPr>
              <a:t>0.5</a:t>
            </a:r>
            <a:r>
              <a:rPr lang="zh-CN" altLang="en-US" sz="1200" b="0" i="0" kern="1200" dirty="0">
                <a:solidFill>
                  <a:schemeClr val="tx1"/>
                </a:solidFill>
                <a:effectLst/>
                <a:latin typeface="+mn-lt"/>
                <a:ea typeface="+mn-ea"/>
                <a:cs typeface="+mn-cs"/>
              </a:rPr>
              <a:t>度这种结果，但这对于最后评测其实影响非常小。</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77448DE5-C5E8-4933-8287-A639557A8B9C}" type="slidenum">
              <a:rPr lang="zh-CN" altLang="en-US" smtClean="0"/>
              <a:t>2</a:t>
            </a:fld>
            <a:endParaRPr lang="zh-CN" altLang="en-US"/>
          </a:p>
        </p:txBody>
      </p:sp>
    </p:spTree>
    <p:extLst>
      <p:ext uri="{BB962C8B-B14F-4D97-AF65-F5344CB8AC3E}">
        <p14:creationId xmlns:p14="http://schemas.microsoft.com/office/powerpoint/2010/main" val="3454589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提出了一种简单有效的有向目标的表示方法，具有较强的鲁棒性，且不存在混淆问题，混淆问题指的是对一个目标进行水平检测还是有向检测。</a:t>
            </a:r>
          </a:p>
          <a:p>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提出了倾斜因子这么一个变量，用来判断是进行水平检测还是有向检测，解决了混淆问题。</a:t>
            </a:r>
          </a:p>
          <a:p>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在没有使用太多</a:t>
            </a:r>
            <a:r>
              <a:rPr lang="en-US" altLang="zh-CN" sz="1200" b="0" i="0" kern="1200" dirty="0">
                <a:solidFill>
                  <a:schemeClr val="tx1"/>
                </a:solidFill>
                <a:effectLst/>
                <a:latin typeface="+mn-lt"/>
                <a:ea typeface="+mn-ea"/>
                <a:cs typeface="+mn-cs"/>
              </a:rPr>
              <a:t>trick</a:t>
            </a:r>
            <a:r>
              <a:rPr lang="zh-CN" altLang="en-US" sz="1200" b="0" i="0" kern="1200" dirty="0">
                <a:solidFill>
                  <a:schemeClr val="tx1"/>
                </a:solidFill>
                <a:effectLst/>
                <a:latin typeface="+mn-lt"/>
                <a:ea typeface="+mn-ea"/>
                <a:cs typeface="+mn-cs"/>
              </a:rPr>
              <a:t>的情况下，该方法优于一些最先进的多方向目标检测方法</a:t>
            </a:r>
            <a:endParaRPr lang="zh-CN" altLang="en-US" dirty="0"/>
          </a:p>
        </p:txBody>
      </p:sp>
      <p:sp>
        <p:nvSpPr>
          <p:cNvPr id="4" name="灯片编号占位符 3"/>
          <p:cNvSpPr>
            <a:spLocks noGrp="1"/>
          </p:cNvSpPr>
          <p:nvPr>
            <p:ph type="sldNum" sz="quarter" idx="5"/>
          </p:nvPr>
        </p:nvSpPr>
        <p:spPr/>
        <p:txBody>
          <a:bodyPr/>
          <a:lstStyle/>
          <a:p>
            <a:fld id="{77448DE5-C5E8-4933-8287-A639557A8B9C}" type="slidenum">
              <a:rPr lang="zh-CN" altLang="en-US" smtClean="0"/>
              <a:t>3</a:t>
            </a:fld>
            <a:endParaRPr lang="zh-CN" altLang="en-US"/>
          </a:p>
        </p:txBody>
      </p:sp>
    </p:spTree>
    <p:extLst>
      <p:ext uri="{BB962C8B-B14F-4D97-AF65-F5344CB8AC3E}">
        <p14:creationId xmlns:p14="http://schemas.microsoft.com/office/powerpoint/2010/main" val="1258529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网络架构基本和</a:t>
            </a:r>
            <a:r>
              <a:rPr lang="en-US" altLang="zh-CN" sz="1200" b="0" i="0" kern="1200" dirty="0">
                <a:solidFill>
                  <a:schemeClr val="tx1"/>
                </a:solidFill>
                <a:effectLst/>
                <a:latin typeface="+mn-lt"/>
                <a:ea typeface="+mn-ea"/>
                <a:cs typeface="+mn-cs"/>
              </a:rPr>
              <a:t>Faster R-CNN</a:t>
            </a:r>
            <a:r>
              <a:rPr lang="zh-CN" altLang="en-US" sz="1200" b="0" i="0" kern="1200" dirty="0">
                <a:solidFill>
                  <a:schemeClr val="tx1"/>
                </a:solidFill>
                <a:effectLst/>
                <a:latin typeface="+mn-lt"/>
                <a:ea typeface="+mn-ea"/>
                <a:cs typeface="+mn-cs"/>
              </a:rPr>
              <a:t>相同。</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只增加了</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个目标变量，也就是修改了回归分支，最终会得到一个水平包围框</a:t>
            </a:r>
            <a:r>
              <a:rPr lang="en-US" altLang="zh-CN"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x,y,w,h</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(a1,a2,a3,a4)</a:t>
            </a:r>
            <a:r>
              <a:rPr lang="zh-CN" altLang="en-US" sz="1200" b="0" i="0" kern="1200" dirty="0">
                <a:solidFill>
                  <a:schemeClr val="tx1"/>
                </a:solidFill>
                <a:effectLst/>
                <a:latin typeface="+mn-lt"/>
                <a:ea typeface="+mn-ea"/>
                <a:cs typeface="+mn-cs"/>
              </a:rPr>
              <a:t>表示四个顶点在各条对应边上的滑动长度比，以及一个倾斜因子</a:t>
            </a:r>
            <a:r>
              <a:rPr lang="en-US" altLang="zh-CN" sz="1200" b="0" i="0" kern="1200" dirty="0">
                <a:solidFill>
                  <a:schemeClr val="tx1"/>
                </a:solidFill>
                <a:effectLst/>
                <a:latin typeface="+mn-lt"/>
                <a:ea typeface="+mn-ea"/>
                <a:cs typeface="+mn-cs"/>
              </a:rPr>
              <a:t>r</a:t>
            </a:r>
            <a:r>
              <a:rPr lang="zh-CN" altLang="en-US" sz="1200" b="0" i="0" kern="1200" dirty="0">
                <a:solidFill>
                  <a:schemeClr val="tx1"/>
                </a:solidFill>
                <a:effectLst/>
                <a:latin typeface="+mn-lt"/>
                <a:ea typeface="+mn-ea"/>
                <a:cs typeface="+mn-cs"/>
              </a:rPr>
              <a:t>，用来表示目标偏离水平方向的大小，</a:t>
            </a:r>
            <a:r>
              <a:rPr lang="en-US" altLang="zh-CN" sz="1200" b="0" i="0" kern="1200" dirty="0">
                <a:solidFill>
                  <a:schemeClr val="tx1"/>
                </a:solidFill>
                <a:effectLst/>
                <a:latin typeface="+mn-lt"/>
                <a:ea typeface="+mn-ea"/>
                <a:cs typeface="+mn-cs"/>
              </a:rPr>
              <a:t>r</a:t>
            </a:r>
            <a:r>
              <a:rPr lang="zh-CN" altLang="en-US" sz="1200" b="0" i="0" kern="1200" dirty="0">
                <a:solidFill>
                  <a:schemeClr val="tx1"/>
                </a:solidFill>
                <a:effectLst/>
                <a:latin typeface="+mn-lt"/>
                <a:ea typeface="+mn-ea"/>
                <a:cs typeface="+mn-cs"/>
              </a:rPr>
              <a:t>值越大越水平。</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r>
              <a:rPr lang="en-US" altLang="zh-CN" dirty="0"/>
              <a:t>--Roi-pooling</a:t>
            </a:r>
            <a:r>
              <a:rPr lang="zh-CN" altLang="en-US" dirty="0"/>
              <a:t>是对</a:t>
            </a:r>
            <a:r>
              <a:rPr lang="en-US" altLang="zh-CN" dirty="0" err="1"/>
              <a:t>roi</a:t>
            </a:r>
            <a:r>
              <a:rPr lang="zh-CN" altLang="en-US" dirty="0"/>
              <a:t>区域进行池化操作以得到固定大小的输出，在原图映射至特征图以及</a:t>
            </a:r>
            <a:r>
              <a:rPr lang="en-US" altLang="zh-CN" dirty="0"/>
              <a:t>pooling</a:t>
            </a:r>
            <a:r>
              <a:rPr lang="zh-CN" altLang="en-US" dirty="0"/>
              <a:t>划分时会进行取整量化操作，会产生</a:t>
            </a:r>
            <a:r>
              <a:rPr lang="zh-CN" altLang="en-US" sz="1200" b="0" i="0" kern="1200" dirty="0">
                <a:solidFill>
                  <a:schemeClr val="tx1"/>
                </a:solidFill>
                <a:effectLst/>
                <a:latin typeface="+mn-lt"/>
                <a:ea typeface="+mn-ea"/>
                <a:cs typeface="+mn-cs"/>
              </a:rPr>
              <a:t>像素偏差，对后面的回归定位产生影响。</a:t>
            </a:r>
            <a:endParaRPr lang="en-US" altLang="zh-CN" sz="1200" b="0" i="0" kern="1200" dirty="0">
              <a:solidFill>
                <a:schemeClr val="tx1"/>
              </a:solidFill>
              <a:effectLst/>
              <a:latin typeface="+mn-lt"/>
              <a:ea typeface="+mn-ea"/>
              <a:cs typeface="+mn-cs"/>
            </a:endParaRPr>
          </a:p>
          <a:p>
            <a:r>
              <a:rPr lang="en-US" altLang="zh-CN" sz="1200" kern="1200" dirty="0">
                <a:solidFill>
                  <a:schemeClr val="tx1"/>
                </a:solidFill>
                <a:latin typeface="+mn-lt"/>
                <a:ea typeface="+mn-ea"/>
                <a:cs typeface="+mn-cs"/>
              </a:rPr>
              <a:t>--</a:t>
            </a:r>
            <a:r>
              <a:rPr lang="en-US" altLang="zh-CN" sz="1200" kern="1200" dirty="0" err="1">
                <a:solidFill>
                  <a:schemeClr val="tx1"/>
                </a:solidFill>
                <a:latin typeface="+mn-lt"/>
                <a:ea typeface="+mn-ea"/>
                <a:cs typeface="+mn-cs"/>
              </a:rPr>
              <a:t>RoIAlign</a:t>
            </a:r>
            <a:r>
              <a:rPr lang="zh-CN" altLang="en-US" sz="1200" kern="1200" dirty="0">
                <a:solidFill>
                  <a:schemeClr val="tx1"/>
                </a:solidFill>
                <a:latin typeface="+mn-lt"/>
                <a:ea typeface="+mn-ea"/>
                <a:cs typeface="+mn-cs"/>
              </a:rPr>
              <a:t>没有像</a:t>
            </a:r>
            <a:r>
              <a:rPr lang="en-US" altLang="zh-CN" sz="1200" kern="1200" dirty="0" err="1">
                <a:solidFill>
                  <a:schemeClr val="tx1"/>
                </a:solidFill>
                <a:latin typeface="+mn-lt"/>
                <a:ea typeface="+mn-ea"/>
                <a:cs typeface="+mn-cs"/>
              </a:rPr>
              <a:t>RoiPooling</a:t>
            </a:r>
            <a:r>
              <a:rPr lang="zh-CN" altLang="en-US" sz="1200" b="0" i="0" kern="1200" dirty="0">
                <a:solidFill>
                  <a:schemeClr val="tx1"/>
                </a:solidFill>
                <a:effectLst/>
                <a:latin typeface="+mn-lt"/>
                <a:ea typeface="+mn-ea"/>
                <a:cs typeface="+mn-cs"/>
              </a:rPr>
              <a:t>进行取整操作，而是保留了浮点数，然后把浮点数坐标分别向上向下取整，这样得到两个整数坐标可以画出一个框，然后这个框里包含的特征进行</a:t>
            </a:r>
            <a:r>
              <a:rPr lang="en-US" altLang="zh-CN" sz="1200" b="0" i="0" kern="1200" dirty="0" err="1">
                <a:solidFill>
                  <a:schemeClr val="tx1"/>
                </a:solidFill>
                <a:effectLst/>
                <a:latin typeface="+mn-lt"/>
                <a:ea typeface="+mn-ea"/>
                <a:cs typeface="+mn-cs"/>
              </a:rPr>
              <a:t>roi</a:t>
            </a:r>
            <a:r>
              <a:rPr lang="en-US" altLang="zh-CN" sz="1200" b="0" i="0" kern="1200" dirty="0">
                <a:solidFill>
                  <a:schemeClr val="tx1"/>
                </a:solidFill>
                <a:effectLst/>
                <a:latin typeface="+mn-lt"/>
                <a:ea typeface="+mn-ea"/>
                <a:cs typeface="+mn-cs"/>
              </a:rPr>
              <a:t>-pooling</a:t>
            </a:r>
            <a:r>
              <a:rPr lang="zh-CN" altLang="en-US" sz="1200" b="0" i="0" kern="1200" dirty="0">
                <a:solidFill>
                  <a:schemeClr val="tx1"/>
                </a:solidFill>
                <a:effectLst/>
                <a:latin typeface="+mn-lt"/>
                <a:ea typeface="+mn-ea"/>
                <a:cs typeface="+mn-cs"/>
              </a:rPr>
              <a:t>计算。采用双线性插值法进行计算中心点位置的特征值。</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77448DE5-C5E8-4933-8287-A639557A8B9C}" type="slidenum">
              <a:rPr lang="zh-CN" altLang="en-US" smtClean="0"/>
              <a:t>4</a:t>
            </a:fld>
            <a:endParaRPr lang="zh-CN" altLang="en-US"/>
          </a:p>
        </p:txBody>
      </p:sp>
    </p:spTree>
    <p:extLst>
      <p:ext uri="{BB962C8B-B14F-4D97-AF65-F5344CB8AC3E}">
        <p14:creationId xmlns:p14="http://schemas.microsoft.com/office/powerpoint/2010/main" val="5153174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图像经检测网络后输出分类分数及边界框表示，并且边界框表示除了输出水平边界框</a:t>
            </a:r>
            <a:r>
              <a:rPr lang="en-US" altLang="zh-CN"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x,y,w,h</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外，还包含了四个顶点在各自对应边上的滑动长度比</a:t>
            </a:r>
            <a:r>
              <a:rPr lang="en-US" altLang="zh-CN" sz="1200" b="0" i="0" kern="1200" dirty="0">
                <a:solidFill>
                  <a:schemeClr val="tx1"/>
                </a:solidFill>
                <a:effectLst/>
                <a:latin typeface="+mn-lt"/>
                <a:ea typeface="+mn-ea"/>
                <a:cs typeface="+mn-cs"/>
              </a:rPr>
              <a:t>(a1,</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a2, a3, a4)</a:t>
            </a:r>
            <a:r>
              <a:rPr lang="zh-CN" altLang="en-US" sz="1200" b="0" i="0" kern="1200" dirty="0">
                <a:solidFill>
                  <a:schemeClr val="tx1"/>
                </a:solidFill>
                <a:effectLst/>
                <a:latin typeface="+mn-lt"/>
                <a:ea typeface="+mn-ea"/>
                <a:cs typeface="+mn-cs"/>
              </a:rPr>
              <a:t> 。可以看右图，</a:t>
            </a:r>
            <a:r>
              <a:rPr lang="en-US" altLang="zh-CN" sz="1200" b="0" i="0" kern="1200" dirty="0" err="1">
                <a:solidFill>
                  <a:schemeClr val="tx1"/>
                </a:solidFill>
                <a:effectLst/>
                <a:latin typeface="+mn-lt"/>
                <a:ea typeface="+mn-ea"/>
                <a:cs typeface="+mn-cs"/>
              </a:rPr>
              <a:t>Bh</a:t>
            </a:r>
            <a:r>
              <a:rPr lang="zh-CN" altLang="en-US" sz="1200" b="0" i="0" kern="1200" dirty="0">
                <a:solidFill>
                  <a:schemeClr val="tx1"/>
                </a:solidFill>
                <a:effectLst/>
                <a:latin typeface="+mn-lt"/>
                <a:ea typeface="+mn-ea"/>
                <a:cs typeface="+mn-cs"/>
              </a:rPr>
              <a:t>指的是水平边界框，</a:t>
            </a:r>
            <a:r>
              <a:rPr lang="en-US" altLang="zh-CN" sz="1200" kern="1200" dirty="0">
                <a:solidFill>
                  <a:schemeClr val="tx1"/>
                </a:solidFill>
                <a:latin typeface="+mn-lt"/>
                <a:ea typeface="+mn-ea"/>
                <a:cs typeface="+mn-cs"/>
              </a:rPr>
              <a:t>O</a:t>
            </a:r>
            <a:r>
              <a:rPr lang="zh-CN" altLang="en-US" sz="1200" kern="1200" dirty="0">
                <a:solidFill>
                  <a:schemeClr val="tx1"/>
                </a:solidFill>
                <a:latin typeface="+mn-lt"/>
                <a:ea typeface="+mn-ea"/>
                <a:cs typeface="+mn-cs"/>
              </a:rPr>
              <a:t>为预测的有向目标框，</a:t>
            </a:r>
            <a:r>
              <a:rPr lang="en-US" altLang="zh-CN" sz="1200" kern="1200" dirty="0">
                <a:solidFill>
                  <a:schemeClr val="tx1"/>
                </a:solidFill>
                <a:latin typeface="+mn-lt"/>
                <a:ea typeface="+mn-ea"/>
                <a:cs typeface="+mn-cs"/>
              </a:rPr>
              <a:t>vi’</a:t>
            </a:r>
            <a:r>
              <a:rPr lang="zh-CN" altLang="en-US" sz="1200" kern="1200" dirty="0">
                <a:solidFill>
                  <a:schemeClr val="tx1"/>
                </a:solidFill>
                <a:latin typeface="+mn-lt"/>
                <a:ea typeface="+mn-ea"/>
                <a:cs typeface="+mn-cs"/>
              </a:rPr>
              <a:t>为水平边界框四个顶点，</a:t>
            </a:r>
            <a:r>
              <a:rPr lang="en-US" altLang="zh-CN" sz="1200" kern="1200" dirty="0">
                <a:solidFill>
                  <a:schemeClr val="tx1"/>
                </a:solidFill>
                <a:latin typeface="+mn-lt"/>
                <a:ea typeface="+mn-ea"/>
                <a:cs typeface="+mn-cs"/>
              </a:rPr>
              <a:t>vi</a:t>
            </a:r>
            <a:r>
              <a:rPr lang="zh-CN" altLang="en-US" sz="1200" kern="1200" dirty="0">
                <a:solidFill>
                  <a:schemeClr val="tx1"/>
                </a:solidFill>
                <a:latin typeface="+mn-lt"/>
                <a:ea typeface="+mn-ea"/>
                <a:cs typeface="+mn-cs"/>
              </a:rPr>
              <a:t>是</a:t>
            </a:r>
            <a:r>
              <a:rPr lang="en-US" altLang="zh-CN" sz="1200" kern="1200" dirty="0">
                <a:solidFill>
                  <a:schemeClr val="tx1"/>
                </a:solidFill>
                <a:latin typeface="+mn-lt"/>
                <a:ea typeface="+mn-ea"/>
                <a:cs typeface="+mn-cs"/>
              </a:rPr>
              <a:t>vi’</a:t>
            </a:r>
            <a:r>
              <a:rPr lang="zh-CN" altLang="en-US" sz="1200" kern="1200" dirty="0">
                <a:solidFill>
                  <a:schemeClr val="tx1"/>
                </a:solidFill>
                <a:latin typeface="+mn-lt"/>
                <a:ea typeface="+mn-ea"/>
                <a:cs typeface="+mn-cs"/>
              </a:rPr>
              <a:t>在各对应边移动后得到的有向目标框</a:t>
            </a:r>
            <a:r>
              <a:rPr lang="en-US" altLang="zh-CN" sz="1200" kern="1200" dirty="0">
                <a:solidFill>
                  <a:schemeClr val="tx1"/>
                </a:solidFill>
                <a:latin typeface="+mn-lt"/>
                <a:ea typeface="+mn-ea"/>
                <a:cs typeface="+mn-cs"/>
              </a:rPr>
              <a:t>O</a:t>
            </a:r>
            <a:r>
              <a:rPr lang="zh-CN" altLang="en-US" sz="1200" kern="1200" dirty="0">
                <a:solidFill>
                  <a:schemeClr val="tx1"/>
                </a:solidFill>
                <a:latin typeface="+mn-lt"/>
                <a:ea typeface="+mn-ea"/>
                <a:cs typeface="+mn-cs"/>
              </a:rPr>
              <a:t>的四个顶点，</a:t>
            </a:r>
            <a:r>
              <a:rPr lang="en-US" altLang="zh-CN" sz="1200" kern="1200" dirty="0" err="1">
                <a:solidFill>
                  <a:schemeClr val="tx1"/>
                </a:solidFill>
                <a:latin typeface="+mn-lt"/>
                <a:ea typeface="+mn-ea"/>
                <a:cs typeface="+mn-cs"/>
              </a:rPr>
              <a:t>si</a:t>
            </a:r>
            <a:r>
              <a:rPr lang="zh-CN" altLang="en-US" sz="1200" kern="1200" dirty="0">
                <a:solidFill>
                  <a:schemeClr val="tx1"/>
                </a:solidFill>
                <a:latin typeface="+mn-lt"/>
                <a:ea typeface="+mn-ea"/>
                <a:cs typeface="+mn-cs"/>
              </a:rPr>
              <a:t>为顶点</a:t>
            </a:r>
            <a:r>
              <a:rPr lang="en-US" altLang="zh-CN" sz="1200" kern="1200" dirty="0">
                <a:solidFill>
                  <a:schemeClr val="tx1"/>
                </a:solidFill>
                <a:latin typeface="+mn-lt"/>
                <a:ea typeface="+mn-ea"/>
                <a:cs typeface="+mn-cs"/>
              </a:rPr>
              <a:t>vi</a:t>
            </a:r>
            <a:r>
              <a:rPr lang="zh-CN" altLang="en-US" sz="1200" kern="1200" dirty="0">
                <a:solidFill>
                  <a:schemeClr val="tx1"/>
                </a:solidFill>
                <a:latin typeface="+mn-lt"/>
                <a:ea typeface="+mn-ea"/>
                <a:cs typeface="+mn-cs"/>
              </a:rPr>
              <a:t>‘滑动到</a:t>
            </a:r>
            <a:r>
              <a:rPr lang="en-US" altLang="zh-CN" sz="1200" kern="1200" dirty="0">
                <a:solidFill>
                  <a:schemeClr val="tx1"/>
                </a:solidFill>
                <a:latin typeface="+mn-lt"/>
                <a:ea typeface="+mn-ea"/>
                <a:cs typeface="+mn-cs"/>
              </a:rPr>
              <a:t>vi</a:t>
            </a:r>
            <a:r>
              <a:rPr lang="zh-CN" altLang="en-US" sz="1200" kern="1200" dirty="0">
                <a:solidFill>
                  <a:schemeClr val="tx1"/>
                </a:solidFill>
                <a:latin typeface="+mn-lt"/>
                <a:ea typeface="+mn-ea"/>
                <a:cs typeface="+mn-cs"/>
              </a:rPr>
              <a:t>的距离，</a:t>
            </a:r>
            <a:r>
              <a:rPr lang="en-US" altLang="zh-CN" sz="1200" kern="1200" dirty="0">
                <a:solidFill>
                  <a:schemeClr val="tx1"/>
                </a:solidFill>
                <a:latin typeface="+mn-lt"/>
                <a:ea typeface="+mn-ea"/>
                <a:cs typeface="+mn-cs"/>
              </a:rPr>
              <a:t>ai=</a:t>
            </a:r>
            <a:r>
              <a:rPr lang="en-US" altLang="zh-CN" sz="1200" kern="1200" dirty="0" err="1">
                <a:solidFill>
                  <a:schemeClr val="tx1"/>
                </a:solidFill>
                <a:latin typeface="+mn-lt"/>
                <a:ea typeface="+mn-ea"/>
                <a:cs typeface="+mn-cs"/>
              </a:rPr>
              <a:t>si</a:t>
            </a:r>
            <a:r>
              <a:rPr lang="en-US" altLang="zh-CN" sz="1200" kern="1200" dirty="0">
                <a:solidFill>
                  <a:schemeClr val="tx1"/>
                </a:solidFill>
                <a:latin typeface="+mn-lt"/>
                <a:ea typeface="+mn-ea"/>
                <a:cs typeface="+mn-cs"/>
              </a:rPr>
              <a:t>/(w</a:t>
            </a:r>
            <a:r>
              <a:rPr lang="zh-CN" altLang="en-US" sz="1200" kern="1200" dirty="0">
                <a:solidFill>
                  <a:schemeClr val="tx1"/>
                </a:solidFill>
                <a:latin typeface="+mn-lt"/>
                <a:ea typeface="+mn-ea"/>
                <a:cs typeface="+mn-cs"/>
              </a:rPr>
              <a:t>或</a:t>
            </a:r>
            <a:r>
              <a:rPr lang="en-US" altLang="zh-CN" sz="1200" kern="1200" dirty="0">
                <a:solidFill>
                  <a:schemeClr val="tx1"/>
                </a:solidFill>
                <a:latin typeface="+mn-lt"/>
                <a:ea typeface="+mn-ea"/>
                <a:cs typeface="+mn-cs"/>
              </a:rPr>
              <a:t>h)</a:t>
            </a:r>
            <a:r>
              <a:rPr lang="zh-CN" altLang="en-US" sz="1200" kern="1200" dirty="0">
                <a:solidFill>
                  <a:schemeClr val="tx1"/>
                </a:solidFill>
                <a:latin typeface="+mn-lt"/>
                <a:ea typeface="+mn-ea"/>
                <a:cs typeface="+mn-cs"/>
              </a:rPr>
              <a:t>，</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还有一个倾斜因子</a:t>
            </a:r>
            <a:r>
              <a:rPr lang="en-US" altLang="zh-CN" sz="1200" b="0" i="0" kern="1200" dirty="0">
                <a:solidFill>
                  <a:schemeClr val="tx1"/>
                </a:solidFill>
                <a:effectLst/>
                <a:latin typeface="+mn-lt"/>
                <a:ea typeface="+mn-ea"/>
                <a:cs typeface="+mn-cs"/>
              </a:rPr>
              <a:t>r</a:t>
            </a:r>
            <a:r>
              <a:rPr lang="zh-CN" altLang="en-US" sz="1200" b="0" i="0" kern="1200" dirty="0">
                <a:solidFill>
                  <a:schemeClr val="tx1"/>
                </a:solidFill>
                <a:effectLst/>
                <a:latin typeface="+mn-lt"/>
                <a:ea typeface="+mn-ea"/>
                <a:cs typeface="+mn-cs"/>
              </a:rPr>
              <a:t>，通过预测</a:t>
            </a:r>
            <a:r>
              <a:rPr lang="zh-CN" altLang="en-US" sz="1200" kern="1200" dirty="0">
                <a:solidFill>
                  <a:schemeClr val="tx1"/>
                </a:solidFill>
                <a:latin typeface="+mn-lt"/>
                <a:ea typeface="+mn-ea"/>
                <a:cs typeface="+mn-cs"/>
              </a:rPr>
              <a:t>目标框</a:t>
            </a:r>
            <a:r>
              <a:rPr lang="en-US" altLang="zh-CN" sz="1200" kern="1200" dirty="0">
                <a:solidFill>
                  <a:schemeClr val="tx1"/>
                </a:solidFill>
                <a:latin typeface="+mn-lt"/>
                <a:ea typeface="+mn-ea"/>
                <a:cs typeface="+mn-cs"/>
              </a:rPr>
              <a:t>o</a:t>
            </a:r>
            <a:r>
              <a:rPr lang="zh-CN" altLang="en-US" sz="1200" kern="1200" dirty="0">
                <a:solidFill>
                  <a:schemeClr val="tx1"/>
                </a:solidFill>
                <a:latin typeface="+mn-lt"/>
                <a:ea typeface="+mn-ea"/>
                <a:cs typeface="+mn-cs"/>
              </a:rPr>
              <a:t>和水平边界框</a:t>
            </a:r>
            <a:r>
              <a:rPr lang="en-US" altLang="zh-CN" sz="1200" kern="1200" dirty="0" err="1">
                <a:solidFill>
                  <a:schemeClr val="tx1"/>
                </a:solidFill>
                <a:latin typeface="+mn-lt"/>
                <a:ea typeface="+mn-ea"/>
                <a:cs typeface="+mn-cs"/>
              </a:rPr>
              <a:t>Bh</a:t>
            </a:r>
            <a:r>
              <a:rPr lang="zh-CN" altLang="en-US" sz="1200" kern="1200" dirty="0">
                <a:solidFill>
                  <a:schemeClr val="tx1"/>
                </a:solidFill>
                <a:latin typeface="+mn-lt"/>
                <a:ea typeface="+mn-ea"/>
                <a:cs typeface="+mn-cs"/>
              </a:rPr>
              <a:t>间的面积比来</a:t>
            </a:r>
            <a:r>
              <a:rPr lang="zh-CN" altLang="en-US" sz="1200" b="0" i="0" kern="1200" dirty="0">
                <a:solidFill>
                  <a:schemeClr val="tx1"/>
                </a:solidFill>
                <a:effectLst/>
                <a:latin typeface="+mn-lt"/>
                <a:ea typeface="+mn-ea"/>
                <a:cs typeface="+mn-cs"/>
              </a:rPr>
              <a:t>表示目标方向偏离水平方向大小，</a:t>
            </a:r>
            <a:r>
              <a:rPr lang="en-US" altLang="zh-CN" sz="1200" kern="1200" dirty="0">
                <a:solidFill>
                  <a:schemeClr val="tx1"/>
                </a:solidFill>
                <a:latin typeface="+mn-lt"/>
                <a:ea typeface="+mn-ea"/>
                <a:cs typeface="+mn-cs"/>
              </a:rPr>
              <a:t>r = |O|/|</a:t>
            </a:r>
            <a:r>
              <a:rPr lang="en-US" altLang="zh-CN" sz="1200" kern="1200" dirty="0" err="1">
                <a:solidFill>
                  <a:schemeClr val="tx1"/>
                </a:solidFill>
                <a:latin typeface="+mn-lt"/>
                <a:ea typeface="+mn-ea"/>
                <a:cs typeface="+mn-cs"/>
              </a:rPr>
              <a:t>Bh</a:t>
            </a:r>
            <a:r>
              <a:rPr lang="en-US" altLang="zh-CN" sz="1200" kern="1200" dirty="0">
                <a:solidFill>
                  <a:schemeClr val="tx1"/>
                </a:solidFill>
                <a:latin typeface="+mn-lt"/>
                <a:ea typeface="+mn-ea"/>
                <a:cs typeface="+mn-cs"/>
              </a:rPr>
              <a:t>|</a:t>
            </a:r>
            <a:r>
              <a:rPr lang="zh-CN" altLang="en-US" sz="1200" kern="1200" dirty="0">
                <a:solidFill>
                  <a:schemeClr val="tx1"/>
                </a:solidFill>
                <a:latin typeface="+mn-lt"/>
                <a:ea typeface="+mn-ea"/>
                <a:cs typeface="+mn-cs"/>
              </a:rPr>
              <a:t>。</a:t>
            </a:r>
            <a:r>
              <a:rPr lang="zh-CN" altLang="en-US" sz="1200" b="0" i="0" kern="1200" dirty="0">
                <a:solidFill>
                  <a:schemeClr val="tx1"/>
                </a:solidFill>
                <a:effectLst/>
                <a:latin typeface="+mn-lt"/>
                <a:ea typeface="+mn-ea"/>
                <a:cs typeface="+mn-cs"/>
              </a:rPr>
              <a:t>水平目标的</a:t>
            </a:r>
            <a:r>
              <a:rPr lang="en-US" altLang="zh-CN" sz="1200" b="0" i="0" kern="1200" dirty="0">
                <a:solidFill>
                  <a:schemeClr val="tx1"/>
                </a:solidFill>
                <a:effectLst/>
                <a:latin typeface="+mn-lt"/>
                <a:ea typeface="+mn-ea"/>
                <a:cs typeface="+mn-cs"/>
              </a:rPr>
              <a:t>r</a:t>
            </a:r>
            <a:r>
              <a:rPr lang="zh-CN" altLang="en-US" sz="1200" b="0" i="0" kern="1200" dirty="0">
                <a:solidFill>
                  <a:schemeClr val="tx1"/>
                </a:solidFill>
                <a:effectLst/>
                <a:latin typeface="+mn-lt"/>
                <a:ea typeface="+mn-ea"/>
                <a:cs typeface="+mn-cs"/>
              </a:rPr>
              <a:t>值接近</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，有向目标的</a:t>
            </a:r>
            <a:r>
              <a:rPr lang="en-US" altLang="zh-CN" sz="1200" b="0" i="0" kern="1200" dirty="0">
                <a:solidFill>
                  <a:schemeClr val="tx1"/>
                </a:solidFill>
                <a:effectLst/>
                <a:latin typeface="+mn-lt"/>
                <a:ea typeface="+mn-ea"/>
                <a:cs typeface="+mn-cs"/>
              </a:rPr>
              <a:t>r</a:t>
            </a:r>
            <a:r>
              <a:rPr lang="zh-CN" altLang="en-US" sz="1200" b="0" i="0" kern="1200" dirty="0">
                <a:solidFill>
                  <a:schemeClr val="tx1"/>
                </a:solidFill>
                <a:effectLst/>
                <a:latin typeface="+mn-lt"/>
                <a:ea typeface="+mn-ea"/>
                <a:cs typeface="+mn-cs"/>
              </a:rPr>
              <a:t>值接近</a:t>
            </a:r>
            <a:r>
              <a:rPr lang="en-US" altLang="zh-CN" sz="1200" b="0" i="0" kern="1200" dirty="0">
                <a:solidFill>
                  <a:schemeClr val="tx1"/>
                </a:solidFill>
                <a:effectLst/>
                <a:latin typeface="+mn-lt"/>
                <a:ea typeface="+mn-ea"/>
                <a:cs typeface="+mn-cs"/>
              </a:rPr>
              <a:t>0</a:t>
            </a:r>
            <a:r>
              <a:rPr lang="zh-CN" altLang="en-US" sz="1200" b="0" i="0" kern="1200" dirty="0">
                <a:solidFill>
                  <a:schemeClr val="tx1"/>
                </a:solidFill>
                <a:effectLst/>
                <a:latin typeface="+mn-lt"/>
                <a:ea typeface="+mn-ea"/>
                <a:cs typeface="+mn-cs"/>
              </a:rPr>
              <a:t>。也就是如果一个目标的倾斜因子</a:t>
            </a:r>
            <a:r>
              <a:rPr lang="en-US" altLang="zh-CN" sz="1200" b="0" i="0" kern="1200" dirty="0">
                <a:solidFill>
                  <a:schemeClr val="tx1"/>
                </a:solidFill>
                <a:effectLst/>
                <a:latin typeface="+mn-lt"/>
                <a:ea typeface="+mn-ea"/>
                <a:cs typeface="+mn-cs"/>
              </a:rPr>
              <a:t>r</a:t>
            </a:r>
            <a:r>
              <a:rPr lang="zh-CN" altLang="en-US" sz="1200" b="0" i="0" kern="1200" dirty="0">
                <a:solidFill>
                  <a:schemeClr val="tx1"/>
                </a:solidFill>
                <a:effectLst/>
                <a:latin typeface="+mn-lt"/>
                <a:ea typeface="+mn-ea"/>
                <a:cs typeface="+mn-cs"/>
              </a:rPr>
              <a:t>大于设定的阈值</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这里是</a:t>
            </a:r>
            <a:r>
              <a:rPr lang="en-US" altLang="zh-CN" sz="1200" b="0" i="0" kern="1200" dirty="0">
                <a:solidFill>
                  <a:schemeClr val="tx1"/>
                </a:solidFill>
                <a:effectLst/>
                <a:latin typeface="+mn-lt"/>
                <a:ea typeface="+mn-ea"/>
                <a:cs typeface="+mn-cs"/>
              </a:rPr>
              <a:t>0.8)</a:t>
            </a:r>
            <a:r>
              <a:rPr lang="zh-CN" altLang="en-US" sz="1200" b="0" i="0" kern="1200" dirty="0">
                <a:solidFill>
                  <a:schemeClr val="tx1"/>
                </a:solidFill>
                <a:effectLst/>
                <a:latin typeface="+mn-lt"/>
                <a:ea typeface="+mn-ea"/>
                <a:cs typeface="+mn-cs"/>
              </a:rPr>
              <a:t>，则进行水平目标检测，反之则使用边界框的其余各个参数计算出有向边界框。</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latin typeface="+mn-lt"/>
                <a:ea typeface="+mn-ea"/>
                <a:cs typeface="+mn-cs"/>
              </a:rPr>
              <a:t>--</a:t>
            </a:r>
            <a:r>
              <a:rPr lang="zh-CN" altLang="en-US" sz="1200" kern="1200" dirty="0">
                <a:solidFill>
                  <a:schemeClr val="tx1"/>
                </a:solidFill>
                <a:latin typeface="+mn-lt"/>
                <a:ea typeface="+mn-ea"/>
                <a:cs typeface="+mn-cs"/>
              </a:rPr>
              <a:t>与传统的检测器比，这种方法只增加了五个目标变量，但最后效果很好。</a:t>
            </a:r>
            <a:endParaRPr lang="en-US" altLang="zh-CN" dirty="0"/>
          </a:p>
          <a:p>
            <a:pPr marL="0" algn="l" defTabSz="914400" rtl="0" eaLnBrk="1" latinLnBrk="0" hangingPunct="1"/>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DOTA</a:t>
            </a:r>
            <a:r>
              <a:rPr lang="zh-CN" altLang="en-US" dirty="0"/>
              <a:t>数据集中</a:t>
            </a:r>
            <a:r>
              <a:rPr lang="en-US" altLang="zh-CN" dirty="0"/>
              <a:t>GT</a:t>
            </a:r>
            <a:r>
              <a:rPr lang="zh-CN" altLang="en-US" dirty="0"/>
              <a:t>标注的是四边形的四个顶点坐标，然后</a:t>
            </a:r>
            <a:r>
              <a:rPr lang="en-US" altLang="zh-CN" dirty="0"/>
              <a:t>GT</a:t>
            </a:r>
            <a:r>
              <a:rPr lang="zh-CN" altLang="en-US" dirty="0"/>
              <a:t>的</a:t>
            </a:r>
            <a:r>
              <a:rPr lang="en-US" altLang="zh-CN" dirty="0"/>
              <a:t>a1,</a:t>
            </a:r>
            <a:r>
              <a:rPr lang="zh-CN" altLang="en-US" dirty="0"/>
              <a:t> </a:t>
            </a:r>
            <a:r>
              <a:rPr lang="en-US" altLang="zh-CN" dirty="0"/>
              <a:t>a2,</a:t>
            </a:r>
            <a:r>
              <a:rPr lang="zh-CN" altLang="en-US" dirty="0"/>
              <a:t> </a:t>
            </a:r>
            <a:r>
              <a:rPr lang="en-US" altLang="zh-CN" dirty="0"/>
              <a:t>a3, a4</a:t>
            </a:r>
            <a:r>
              <a:rPr lang="zh-CN" altLang="en-US" dirty="0"/>
              <a:t>以及</a:t>
            </a:r>
            <a:r>
              <a:rPr lang="en-US" altLang="zh-CN" dirty="0"/>
              <a:t>r </a:t>
            </a:r>
            <a:r>
              <a:rPr lang="zh-CN" altLang="en-US" dirty="0"/>
              <a:t>都是根据这四个顶点坐标计算出来的。然后训练的时候</a:t>
            </a:r>
            <a:r>
              <a:rPr lang="en-US" altLang="zh-CN" dirty="0"/>
              <a:t>r</a:t>
            </a:r>
            <a:r>
              <a:rPr lang="zh-CN" altLang="en-US" dirty="0"/>
              <a:t>是直接预测的，根据预测出来</a:t>
            </a:r>
            <a:r>
              <a:rPr lang="en-US" altLang="zh-CN" dirty="0"/>
              <a:t>r</a:t>
            </a:r>
            <a:r>
              <a:rPr lang="zh-CN" altLang="en-US" dirty="0"/>
              <a:t>来判断是要预测水平框还是有向框，然后有向边界框是通过预测的水平框加预测的</a:t>
            </a:r>
            <a:r>
              <a:rPr lang="en-US" altLang="zh-CN" dirty="0"/>
              <a:t>a1,</a:t>
            </a:r>
            <a:r>
              <a:rPr lang="zh-CN" altLang="en-US" dirty="0"/>
              <a:t> </a:t>
            </a:r>
            <a:r>
              <a:rPr lang="en-US" altLang="zh-CN" dirty="0"/>
              <a:t>a2, a3, a4</a:t>
            </a:r>
            <a:r>
              <a:rPr lang="zh-CN" altLang="en-US" dirty="0"/>
              <a:t>计算得到的。</a:t>
            </a:r>
          </a:p>
          <a:p>
            <a:pPr marL="0" algn="l" defTabSz="914400" rtl="0" eaLnBrk="1" latinLnBrk="0" hangingPunct="1"/>
            <a:endParaRPr lang="en-US" altLang="zh-CN" sz="1200" b="0" i="0" kern="1200" dirty="0">
              <a:solidFill>
                <a:schemeClr val="tx1"/>
              </a:solidFill>
              <a:effectLst/>
              <a:latin typeface="+mn-lt"/>
              <a:ea typeface="+mn-ea"/>
              <a:cs typeface="+mn-cs"/>
            </a:endParaRPr>
          </a:p>
          <a:p>
            <a:pPr marL="0" algn="l" defTabSz="914400" rtl="0" eaLnBrk="1" latinLnBrk="0" hangingPunct="1"/>
            <a:r>
              <a:rPr lang="en-US" altLang="zh-CN" sz="1200" b="0" i="0" kern="1200" dirty="0">
                <a:solidFill>
                  <a:schemeClr val="tx1"/>
                </a:solidFill>
                <a:effectLst/>
                <a:latin typeface="+mn-lt"/>
                <a:ea typeface="+mn-ea"/>
                <a:cs typeface="+mn-cs"/>
              </a:rPr>
              <a:t>Gliding Vertex</a:t>
            </a:r>
            <a:r>
              <a:rPr lang="zh-CN" altLang="en-US" sz="1200" b="0" i="0" kern="1200" dirty="0">
                <a:solidFill>
                  <a:schemeClr val="tx1"/>
                </a:solidFill>
                <a:effectLst/>
                <a:latin typeface="+mn-lt"/>
                <a:ea typeface="+mn-ea"/>
                <a:cs typeface="+mn-cs"/>
              </a:rPr>
              <a:t>提出的这种表示方法所面临的问题也比较明显，就是由于在实际预测中很难出现</a:t>
            </a:r>
            <a:r>
              <a:rPr lang="en-US" altLang="zh-CN" sz="1200" b="0" i="0" kern="1200" dirty="0">
                <a:solidFill>
                  <a:schemeClr val="tx1"/>
                </a:solidFill>
                <a:effectLst/>
                <a:latin typeface="+mn-lt"/>
                <a:ea typeface="+mn-ea"/>
                <a:cs typeface="+mn-cs"/>
              </a:rPr>
              <a:t>GT</a:t>
            </a:r>
            <a:r>
              <a:rPr lang="zh-CN" altLang="en-US" sz="1200" b="0" i="0" kern="1200" dirty="0">
                <a:solidFill>
                  <a:schemeClr val="tx1"/>
                </a:solidFill>
                <a:effectLst/>
                <a:latin typeface="+mn-lt"/>
                <a:ea typeface="+mn-ea"/>
                <a:cs typeface="+mn-cs"/>
              </a:rPr>
              <a:t>是完全水平的这种情况，作者认为这是导致这种边界情况预测不好的原因之一，所以为解决这个问题作者提出了倾斜因子，来控制当前所要预测的目标是否可以直接采用（</a:t>
            </a:r>
            <a:r>
              <a:rPr lang="en-US" altLang="zh-CN" sz="1200" b="0" i="0" kern="1200" dirty="0" err="1">
                <a:solidFill>
                  <a:schemeClr val="tx1"/>
                </a:solidFill>
                <a:effectLst/>
                <a:latin typeface="+mn-lt"/>
                <a:ea typeface="+mn-ea"/>
                <a:cs typeface="+mn-cs"/>
              </a:rPr>
              <a:t>x,y,w,h</a:t>
            </a:r>
            <a:r>
              <a:rPr lang="zh-CN" altLang="en-US" sz="1200" b="0" i="0" kern="1200" dirty="0">
                <a:solidFill>
                  <a:schemeClr val="tx1"/>
                </a:solidFill>
                <a:effectLst/>
                <a:latin typeface="+mn-lt"/>
                <a:ea typeface="+mn-ea"/>
                <a:cs typeface="+mn-cs"/>
              </a:rPr>
              <a:t>）来表示。他这种做法就是牺牲了一定的预测精度（通过使用水平框来近似表示那些近水平目标），来逃避边界情况不好预测的问题，这样确实也有一定的效果，但如果可以设计一种不存在这种边界问题的预测方法自然是更好的。并且当要预测的是水平框时，作者设定的</a:t>
            </a:r>
            <a:r>
              <a:rPr lang="en-US" altLang="zh-CN" sz="1200" b="0" i="0" kern="1200" dirty="0">
                <a:solidFill>
                  <a:schemeClr val="tx1"/>
                </a:solidFill>
                <a:effectLst/>
                <a:latin typeface="+mn-lt"/>
                <a:ea typeface="+mn-ea"/>
                <a:cs typeface="+mn-cs"/>
              </a:rPr>
              <a:t>ai=1</a:t>
            </a:r>
            <a:r>
              <a:rPr lang="zh-CN" altLang="en-US" sz="1200" b="0" i="0" kern="1200" dirty="0">
                <a:solidFill>
                  <a:schemeClr val="tx1"/>
                </a:solidFill>
                <a:effectLst/>
                <a:latin typeface="+mn-lt"/>
                <a:ea typeface="+mn-ea"/>
                <a:cs typeface="+mn-cs"/>
              </a:rPr>
              <a:t>，我感觉</a:t>
            </a:r>
            <a:r>
              <a:rPr lang="en-US" altLang="zh-CN" sz="1200" b="0" i="0" kern="1200" dirty="0">
                <a:solidFill>
                  <a:schemeClr val="tx1"/>
                </a:solidFill>
                <a:effectLst/>
                <a:latin typeface="+mn-lt"/>
                <a:ea typeface="+mn-ea"/>
                <a:cs typeface="+mn-cs"/>
              </a:rPr>
              <a:t>ai=0</a:t>
            </a:r>
            <a:r>
              <a:rPr lang="zh-CN" altLang="en-US" sz="1200" b="0" i="0" kern="1200" dirty="0">
                <a:solidFill>
                  <a:schemeClr val="tx1"/>
                </a:solidFill>
                <a:effectLst/>
                <a:latin typeface="+mn-lt"/>
                <a:ea typeface="+mn-ea"/>
                <a:cs typeface="+mn-cs"/>
              </a:rPr>
              <a:t>才更合理，不太清楚作者出于什么考虑这样设定。</a:t>
            </a:r>
            <a:endParaRPr lang="en-US" altLang="zh-CN" sz="1200" b="0" i="0" kern="1200" dirty="0">
              <a:solidFill>
                <a:schemeClr val="tx1"/>
              </a:solidFill>
              <a:effectLst/>
              <a:latin typeface="+mn-lt"/>
              <a:ea typeface="+mn-ea"/>
              <a:cs typeface="+mn-cs"/>
            </a:endParaRPr>
          </a:p>
          <a:p>
            <a:pPr marL="0" algn="l" defTabSz="914400" rtl="0" eaLnBrk="1" latinLnBrk="0" hangingPunct="1"/>
            <a:endParaRPr lang="en-US" altLang="zh-CN" sz="1200" b="0" i="0" kern="1200" dirty="0">
              <a:solidFill>
                <a:schemeClr val="tx1"/>
              </a:solidFill>
              <a:effectLst/>
              <a:latin typeface="+mn-lt"/>
              <a:ea typeface="+mn-ea"/>
              <a:cs typeface="+mn-cs"/>
            </a:endParaRPr>
          </a:p>
          <a:p>
            <a:pPr marL="0" algn="l" defTabSz="914400" rtl="0" eaLnBrk="1" latinLnBrk="0" hangingPunct="1"/>
            <a:endParaRPr lang="zh-CN" altLang="en-US" dirty="0"/>
          </a:p>
          <a:p>
            <a:pPr marL="0" algn="l" defTabSz="914400" rtl="0" eaLnBrk="1" latinLnBrk="0" hangingPunct="1"/>
            <a:endParaRPr lang="zh-CN" altLang="en-US" dirty="0"/>
          </a:p>
          <a:p>
            <a:pPr marL="0" algn="l" defTabSz="914400" rtl="0" eaLnBrk="1" latinLnBrk="0" hangingPunct="1"/>
            <a:endParaRPr lang="zh-CN" altLang="en-US" dirty="0"/>
          </a:p>
        </p:txBody>
      </p:sp>
      <p:sp>
        <p:nvSpPr>
          <p:cNvPr id="4" name="灯片编号占位符 3"/>
          <p:cNvSpPr>
            <a:spLocks noGrp="1"/>
          </p:cNvSpPr>
          <p:nvPr>
            <p:ph type="sldNum" sz="quarter" idx="5"/>
          </p:nvPr>
        </p:nvSpPr>
        <p:spPr/>
        <p:txBody>
          <a:bodyPr/>
          <a:lstStyle/>
          <a:p>
            <a:fld id="{77448DE5-C5E8-4933-8287-A639557A8B9C}" type="slidenum">
              <a:rPr lang="zh-CN" altLang="en-US" smtClean="0"/>
              <a:t>5</a:t>
            </a:fld>
            <a:endParaRPr lang="zh-CN" altLang="en-US"/>
          </a:p>
        </p:txBody>
      </p:sp>
    </p:spTree>
    <p:extLst>
      <p:ext uri="{BB962C8B-B14F-4D97-AF65-F5344CB8AC3E}">
        <p14:creationId xmlns:p14="http://schemas.microsoft.com/office/powerpoint/2010/main" val="3160490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损失也是分为分类损失和回归损失。分类损失是交叉熵损失，其中</a:t>
            </a:r>
            <a:r>
              <a:rPr lang="en-US" altLang="zh-CN" sz="1200" b="0" i="0" kern="1200" dirty="0" err="1">
                <a:solidFill>
                  <a:schemeClr val="tx1"/>
                </a:solidFill>
                <a:effectLst/>
                <a:latin typeface="+mn-lt"/>
                <a:ea typeface="+mn-ea"/>
                <a:cs typeface="+mn-cs"/>
              </a:rPr>
              <a:t>Ncls</a:t>
            </a:r>
            <a:r>
              <a:rPr lang="zh-CN" altLang="en-US" sz="1200" b="0" i="0" kern="1200" dirty="0">
                <a:solidFill>
                  <a:schemeClr val="tx1"/>
                </a:solidFill>
                <a:effectLst/>
                <a:latin typeface="+mn-lt"/>
                <a:ea typeface="+mn-ea"/>
                <a:cs typeface="+mn-cs"/>
              </a:rPr>
              <a:t>为</a:t>
            </a:r>
            <a:r>
              <a:rPr lang="en-US" altLang="zh-CN" sz="1200" b="0" i="0" kern="1200" dirty="0">
                <a:solidFill>
                  <a:schemeClr val="tx1"/>
                </a:solidFill>
                <a:effectLst/>
                <a:latin typeface="+mn-lt"/>
                <a:ea typeface="+mn-ea"/>
                <a:cs typeface="+mn-cs"/>
              </a:rPr>
              <a:t>proposal</a:t>
            </a:r>
            <a:r>
              <a:rPr lang="zh-CN" altLang="en-US" sz="1200" b="0" i="0" kern="1200" dirty="0">
                <a:solidFill>
                  <a:schemeClr val="tx1"/>
                </a:solidFill>
                <a:effectLst/>
                <a:latin typeface="+mn-lt"/>
                <a:ea typeface="+mn-ea"/>
                <a:cs typeface="+mn-cs"/>
              </a:rPr>
              <a:t>总数，</a:t>
            </a:r>
            <a:r>
              <a:rPr lang="en-US" altLang="zh-CN" sz="1200" b="0" i="0" kern="1200" dirty="0" err="1">
                <a:solidFill>
                  <a:schemeClr val="tx1"/>
                </a:solidFill>
                <a:effectLst/>
                <a:latin typeface="+mn-lt"/>
                <a:ea typeface="+mn-ea"/>
                <a:cs typeface="+mn-cs"/>
              </a:rPr>
              <a:t>Nreg</a:t>
            </a:r>
            <a:r>
              <a:rPr lang="zh-CN" altLang="en-US" sz="1200" b="0" i="0" kern="1200" dirty="0">
                <a:solidFill>
                  <a:schemeClr val="tx1"/>
                </a:solidFill>
                <a:effectLst/>
                <a:latin typeface="+mn-lt"/>
                <a:ea typeface="+mn-ea"/>
                <a:cs typeface="+mn-cs"/>
              </a:rPr>
              <a:t>为正</a:t>
            </a:r>
            <a:r>
              <a:rPr lang="en-US" altLang="zh-CN" sz="1200" b="0" i="0" kern="1200" dirty="0">
                <a:solidFill>
                  <a:schemeClr val="tx1"/>
                </a:solidFill>
                <a:effectLst/>
                <a:latin typeface="+mn-lt"/>
                <a:ea typeface="+mn-ea"/>
                <a:cs typeface="+mn-cs"/>
              </a:rPr>
              <a:t>proposal</a:t>
            </a:r>
            <a:r>
              <a:rPr lang="zh-CN" altLang="en-US" sz="1200" b="0" i="0" kern="1200" dirty="0">
                <a:solidFill>
                  <a:schemeClr val="tx1"/>
                </a:solidFill>
                <a:effectLst/>
                <a:latin typeface="+mn-lt"/>
                <a:ea typeface="+mn-ea"/>
                <a:cs typeface="+mn-cs"/>
              </a:rPr>
              <a:t>数，</a:t>
            </a:r>
            <a:r>
              <a:rPr lang="en-US" altLang="zh-CN" sz="1200" b="0" i="0" kern="1200" dirty="0" err="1">
                <a:solidFill>
                  <a:schemeClr val="tx1"/>
                </a:solidFill>
                <a:effectLst/>
                <a:latin typeface="+mn-lt"/>
                <a:ea typeface="+mn-ea"/>
                <a:cs typeface="+mn-cs"/>
              </a:rPr>
              <a:t>i</a:t>
            </a:r>
            <a:r>
              <a:rPr lang="zh-CN" altLang="en-US" sz="1200" b="0" i="0" kern="1200" dirty="0">
                <a:solidFill>
                  <a:schemeClr val="tx1"/>
                </a:solidFill>
                <a:effectLst/>
                <a:latin typeface="+mn-lt"/>
                <a:ea typeface="+mn-ea"/>
                <a:cs typeface="+mn-cs"/>
              </a:rPr>
              <a:t>为</a:t>
            </a:r>
            <a:r>
              <a:rPr lang="en-US" altLang="zh-CN" sz="1200" b="0" i="0" kern="1200" dirty="0">
                <a:solidFill>
                  <a:schemeClr val="tx1"/>
                </a:solidFill>
                <a:effectLst/>
                <a:latin typeface="+mn-lt"/>
                <a:ea typeface="+mn-ea"/>
                <a:cs typeface="+mn-cs"/>
              </a:rPr>
              <a:t>proposal</a:t>
            </a:r>
            <a:r>
              <a:rPr lang="zh-CN" altLang="en-US" sz="1200" b="0" i="0" kern="1200" dirty="0">
                <a:solidFill>
                  <a:schemeClr val="tx1"/>
                </a:solidFill>
                <a:effectLst/>
                <a:latin typeface="+mn-lt"/>
                <a:ea typeface="+mn-ea"/>
                <a:cs typeface="+mn-cs"/>
              </a:rPr>
              <a:t>的序号，</a:t>
            </a:r>
            <a:r>
              <a:rPr lang="en-US" altLang="zh-CN" sz="1200" b="0" i="0" kern="1200" dirty="0">
                <a:solidFill>
                  <a:schemeClr val="tx1"/>
                </a:solidFill>
                <a:effectLst/>
                <a:latin typeface="+mn-lt"/>
                <a:ea typeface="+mn-ea"/>
                <a:cs typeface="+mn-cs"/>
              </a:rPr>
              <a:t>pi</a:t>
            </a:r>
            <a:r>
              <a:rPr lang="zh-CN" altLang="en-US" sz="1200" b="0" i="0" kern="1200" dirty="0">
                <a:solidFill>
                  <a:schemeClr val="tx1"/>
                </a:solidFill>
                <a:effectLst/>
                <a:latin typeface="+mn-lt"/>
                <a:ea typeface="+mn-ea"/>
                <a:cs typeface="+mn-cs"/>
              </a:rPr>
              <a:t>*相当于一个指标函数，当第</a:t>
            </a:r>
            <a:r>
              <a:rPr lang="en-US" altLang="zh-CN" sz="1200" b="0" i="0" kern="1200" dirty="0" err="1">
                <a:solidFill>
                  <a:schemeClr val="tx1"/>
                </a:solidFill>
                <a:effectLst/>
                <a:latin typeface="+mn-lt"/>
                <a:ea typeface="+mn-ea"/>
                <a:cs typeface="+mn-cs"/>
              </a:rPr>
              <a:t>i</a:t>
            </a:r>
            <a:r>
              <a:rPr lang="zh-CN" altLang="en-US" sz="1200" b="0" i="0" kern="1200" dirty="0">
                <a:solidFill>
                  <a:schemeClr val="tx1"/>
                </a:solidFill>
                <a:effectLst/>
                <a:latin typeface="+mn-lt"/>
                <a:ea typeface="+mn-ea"/>
                <a:cs typeface="+mn-cs"/>
              </a:rPr>
              <a:t>个</a:t>
            </a:r>
            <a:r>
              <a:rPr lang="en-US" altLang="zh-CN" sz="1200" b="0" i="0" kern="1200" dirty="0">
                <a:solidFill>
                  <a:schemeClr val="tx1"/>
                </a:solidFill>
                <a:effectLst/>
                <a:latin typeface="+mn-lt"/>
                <a:ea typeface="+mn-ea"/>
                <a:cs typeface="+mn-cs"/>
              </a:rPr>
              <a:t>proposal</a:t>
            </a:r>
            <a:r>
              <a:rPr lang="zh-CN" altLang="en-US" sz="1200" b="0" i="0" kern="1200" dirty="0">
                <a:solidFill>
                  <a:schemeClr val="tx1"/>
                </a:solidFill>
                <a:effectLst/>
                <a:latin typeface="+mn-lt"/>
                <a:ea typeface="+mn-ea"/>
                <a:cs typeface="+mn-cs"/>
              </a:rPr>
              <a:t>为正样本，</a:t>
            </a:r>
            <a:r>
              <a:rPr lang="en-US" altLang="zh-CN" sz="1200" b="0" i="0" kern="1200" dirty="0">
                <a:solidFill>
                  <a:schemeClr val="tx1"/>
                </a:solidFill>
                <a:effectLst/>
                <a:latin typeface="+mn-lt"/>
                <a:ea typeface="+mn-ea"/>
                <a:cs typeface="+mn-cs"/>
              </a:rPr>
              <a:t>pi</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，否则为</a:t>
            </a:r>
            <a:r>
              <a:rPr lang="en-US" altLang="zh-CN" sz="1200" b="0" i="0" kern="1200" dirty="0">
                <a:solidFill>
                  <a:schemeClr val="tx1"/>
                </a:solidFill>
                <a:effectLst/>
                <a:latin typeface="+mn-lt"/>
                <a:ea typeface="+mn-ea"/>
                <a:cs typeface="+mn-cs"/>
              </a:rPr>
              <a:t>0</a:t>
            </a:r>
            <a:r>
              <a:rPr lang="zh-CN" altLang="en-US" sz="1200" b="0" i="0" kern="1200" dirty="0">
                <a:solidFill>
                  <a:schemeClr val="tx1"/>
                </a:solidFill>
                <a:effectLst/>
                <a:latin typeface="+mn-lt"/>
                <a:ea typeface="+mn-ea"/>
                <a:cs typeface="+mn-cs"/>
              </a:rPr>
              <a:t>，也就是只有正样本进行边界框的回归。并且回归损失中包含水平边界框、四个偏移长度比、倾斜因子这三项损失，这三个损失都是</a:t>
            </a:r>
            <a:r>
              <a:rPr lang="en-US" altLang="zh-CN" sz="1200" b="0" i="0" kern="1200" dirty="0">
                <a:solidFill>
                  <a:schemeClr val="tx1"/>
                </a:solidFill>
                <a:effectLst/>
                <a:latin typeface="+mn-lt"/>
                <a:ea typeface="+mn-ea"/>
                <a:cs typeface="+mn-cs"/>
              </a:rPr>
              <a:t>smooth l1 loss</a:t>
            </a:r>
            <a:r>
              <a:rPr lang="zh-CN" altLang="en-US" sz="1200" b="0" i="0" kern="1200" dirty="0">
                <a:solidFill>
                  <a:schemeClr val="tx1"/>
                </a:solidFill>
                <a:effectLst/>
                <a:latin typeface="+mn-lt"/>
                <a:ea typeface="+mn-ea"/>
                <a:cs typeface="+mn-cs"/>
              </a:rPr>
              <a:t>，</a:t>
            </a:r>
            <a:r>
              <a:rPr lang="el-GR" altLang="zh-CN" sz="1200" b="0" i="0" kern="1200" dirty="0">
                <a:solidFill>
                  <a:schemeClr val="tx1"/>
                </a:solidFill>
                <a:effectLst/>
                <a:latin typeface="+mn-lt"/>
                <a:ea typeface="+mn-ea"/>
                <a:cs typeface="+mn-cs"/>
              </a:rPr>
              <a:t>λ</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a:t>
            </a:r>
            <a:r>
              <a:rPr lang="el-GR" altLang="zh-CN" sz="1200" b="0" i="0" kern="1200" dirty="0">
                <a:solidFill>
                  <a:schemeClr val="tx1"/>
                </a:solidFill>
                <a:effectLst/>
                <a:latin typeface="+mn-lt"/>
                <a:ea typeface="+mn-ea"/>
                <a:cs typeface="+mn-cs"/>
              </a:rPr>
              <a:t>λ</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a:t>
            </a:r>
            <a:r>
              <a:rPr lang="el-GR" altLang="zh-CN" sz="1200" b="0" i="0" kern="1200" dirty="0">
                <a:solidFill>
                  <a:schemeClr val="tx1"/>
                </a:solidFill>
                <a:effectLst/>
                <a:latin typeface="+mn-lt"/>
                <a:ea typeface="+mn-ea"/>
                <a:cs typeface="+mn-cs"/>
              </a:rPr>
              <a:t>λ</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是</a:t>
            </a:r>
            <a:r>
              <a:rPr lang="zh-CN" altLang="en-US" sz="1200" kern="1200" dirty="0">
                <a:solidFill>
                  <a:schemeClr val="tx1"/>
                </a:solidFill>
                <a:latin typeface="+mn-lt"/>
                <a:ea typeface="+mn-ea"/>
                <a:cs typeface="+mn-cs"/>
              </a:rPr>
              <a:t>平衡各损失项的三个超参，设定的</a:t>
            </a:r>
            <a:r>
              <a:rPr lang="en-US" altLang="zh-CN" sz="1200" kern="1200" dirty="0">
                <a:solidFill>
                  <a:schemeClr val="tx1"/>
                </a:solidFill>
                <a:latin typeface="+mn-lt"/>
                <a:ea typeface="+mn-ea"/>
                <a:cs typeface="+mn-cs"/>
              </a:rPr>
              <a:t>1,1,16</a:t>
            </a:r>
            <a:r>
              <a:rPr lang="zh-CN" altLang="en-US" sz="1200" kern="1200" dirty="0">
                <a:solidFill>
                  <a:schemeClr val="tx1"/>
                </a:solidFill>
                <a:latin typeface="+mn-lt"/>
                <a:ea typeface="+mn-ea"/>
                <a:cs typeface="+mn-cs"/>
              </a:rPr>
              <a:t>。</a:t>
            </a: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我觉得他这存在着一个问题就是它限定了顶点偏移的方向，因为不一定顶点向他指定方向进行偏移后计算出来的总损失是最小的。应该将四个顶点向各顶点的两个方向都计算一次偏移，然后计算损失和，取总损失最小的那个损失值。</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latin typeface="+mn-lt"/>
                <a:ea typeface="+mn-ea"/>
                <a:cs typeface="+mn-cs"/>
              </a:rPr>
              <a:t>--</a:t>
            </a:r>
            <a:r>
              <a:rPr lang="zh-CN" altLang="en-US" sz="1200" kern="1200" dirty="0">
                <a:solidFill>
                  <a:schemeClr val="tx1"/>
                </a:solidFill>
                <a:latin typeface="+mn-lt"/>
                <a:ea typeface="+mn-ea"/>
                <a:cs typeface="+mn-cs"/>
              </a:rPr>
              <a:t>在测试阶段，对于输入的图像，前向传播会生成一组（</a:t>
            </a:r>
            <a:r>
              <a:rPr lang="en-US" altLang="zh-CN" sz="1200" kern="1200" dirty="0">
                <a:solidFill>
                  <a:schemeClr val="tx1"/>
                </a:solidFill>
                <a:latin typeface="+mn-lt"/>
                <a:ea typeface="+mn-ea"/>
                <a:cs typeface="+mn-cs"/>
              </a:rPr>
              <a:t>x</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y</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w</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h</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a1</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a2</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a3</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a4</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r</a:t>
            </a:r>
            <a:r>
              <a:rPr lang="zh-CN" altLang="en-US" sz="1200" kern="1200" dirty="0">
                <a:solidFill>
                  <a:schemeClr val="tx1"/>
                </a:solidFill>
                <a:latin typeface="+mn-lt"/>
                <a:ea typeface="+mn-ea"/>
                <a:cs typeface="+mn-cs"/>
              </a:rPr>
              <a:t>），它们代表水平边界框，四个长度比和倾斜因子。对于每个候选对象，如果其倾斜因子</a:t>
            </a:r>
            <a:r>
              <a:rPr lang="en-US" altLang="zh-CN" sz="1200" kern="1200" dirty="0">
                <a:solidFill>
                  <a:schemeClr val="tx1"/>
                </a:solidFill>
                <a:latin typeface="+mn-lt"/>
                <a:ea typeface="+mn-ea"/>
                <a:cs typeface="+mn-cs"/>
              </a:rPr>
              <a:t>r</a:t>
            </a:r>
            <a:r>
              <a:rPr lang="zh-CN" altLang="en-US" sz="1200" kern="1200" dirty="0">
                <a:solidFill>
                  <a:schemeClr val="tx1"/>
                </a:solidFill>
                <a:latin typeface="+mn-lt"/>
                <a:ea typeface="+mn-ea"/>
                <a:cs typeface="+mn-cs"/>
              </a:rPr>
              <a:t>大于阈值，表示检测目标是近水平的，选择水平边界框（</a:t>
            </a:r>
            <a:r>
              <a:rPr lang="en-US" altLang="zh-CN" sz="1200" kern="1200" dirty="0">
                <a:solidFill>
                  <a:schemeClr val="tx1"/>
                </a:solidFill>
                <a:latin typeface="+mn-lt"/>
                <a:ea typeface="+mn-ea"/>
                <a:cs typeface="+mn-cs"/>
              </a:rPr>
              <a:t>x</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y</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w</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h</a:t>
            </a:r>
            <a:r>
              <a:rPr lang="zh-CN" altLang="en-US" sz="1200" kern="1200" dirty="0">
                <a:solidFill>
                  <a:schemeClr val="tx1"/>
                </a:solidFill>
                <a:latin typeface="+mn-lt"/>
                <a:ea typeface="+mn-ea"/>
                <a:cs typeface="+mn-cs"/>
              </a:rPr>
              <a:t>）作为最终检测。否则通过（</a:t>
            </a:r>
            <a:r>
              <a:rPr lang="en-US" altLang="zh-CN" sz="1200" kern="1200" dirty="0">
                <a:solidFill>
                  <a:schemeClr val="tx1"/>
                </a:solidFill>
                <a:latin typeface="+mn-lt"/>
                <a:ea typeface="+mn-ea"/>
                <a:cs typeface="+mn-cs"/>
              </a:rPr>
              <a:t>x</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y</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w</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h</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a1, a2, a3,</a:t>
            </a:r>
            <a:r>
              <a:rPr lang="zh-CN" altLang="en-US" sz="1200" kern="1200" dirty="0">
                <a:solidFill>
                  <a:schemeClr val="tx1"/>
                </a:solidFill>
                <a:latin typeface="+mn-lt"/>
                <a:ea typeface="+mn-ea"/>
                <a:cs typeface="+mn-cs"/>
              </a:rPr>
              <a:t> </a:t>
            </a:r>
            <a:r>
              <a:rPr lang="en-US" altLang="zh-CN" sz="1200" kern="1200" dirty="0">
                <a:solidFill>
                  <a:schemeClr val="tx1"/>
                </a:solidFill>
                <a:latin typeface="+mn-lt"/>
                <a:ea typeface="+mn-ea"/>
                <a:cs typeface="+mn-cs"/>
              </a:rPr>
              <a:t>a4</a:t>
            </a:r>
            <a:r>
              <a:rPr lang="zh-CN" altLang="en-US" sz="1200" kern="1200" dirty="0">
                <a:solidFill>
                  <a:schemeClr val="tx1"/>
                </a:solidFill>
                <a:latin typeface="+mn-lt"/>
                <a:ea typeface="+mn-ea"/>
                <a:cs typeface="+mn-cs"/>
              </a:rPr>
              <a:t>）得到有向检测框。最后对得到的所有框进行非极大值抑制（</a:t>
            </a:r>
            <a:r>
              <a:rPr lang="en-US" altLang="zh-CN" sz="1200" kern="1200" dirty="0">
                <a:solidFill>
                  <a:schemeClr val="tx1"/>
                </a:solidFill>
                <a:latin typeface="+mn-lt"/>
                <a:ea typeface="+mn-ea"/>
                <a:cs typeface="+mn-cs"/>
              </a:rPr>
              <a:t>NMS</a:t>
            </a:r>
            <a:r>
              <a:rPr lang="zh-CN" altLang="en-US" sz="1200" kern="1200" dirty="0">
                <a:solidFill>
                  <a:schemeClr val="tx1"/>
                </a:solidFill>
                <a:latin typeface="+mn-lt"/>
                <a:ea typeface="+mn-ea"/>
                <a:cs typeface="+mn-cs"/>
              </a:rPr>
              <a:t>）得最终结果。</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77448DE5-C5E8-4933-8287-A639557A8B9C}" type="slidenum">
              <a:rPr lang="zh-CN" altLang="en-US" smtClean="0"/>
              <a:t>6</a:t>
            </a:fld>
            <a:endParaRPr lang="zh-CN" altLang="en-US"/>
          </a:p>
        </p:txBody>
      </p:sp>
    </p:spTree>
    <p:extLst>
      <p:ext uri="{BB962C8B-B14F-4D97-AF65-F5344CB8AC3E}">
        <p14:creationId xmlns:p14="http://schemas.microsoft.com/office/powerpoint/2010/main" val="4343290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a:t>
            </a:r>
            <a:r>
              <a:rPr lang="en-US" altLang="zh-CN" sz="1200" b="0" i="0" kern="1200" dirty="0">
                <a:solidFill>
                  <a:schemeClr val="tx1"/>
                </a:solidFill>
                <a:effectLst/>
                <a:latin typeface="+mn-lt"/>
                <a:ea typeface="+mn-ea"/>
                <a:cs typeface="+mn-cs"/>
              </a:rPr>
              <a:t>DOTA</a:t>
            </a:r>
            <a:r>
              <a:rPr lang="zh-CN" altLang="en-US" sz="1200" b="0" i="0" kern="1200" dirty="0">
                <a:solidFill>
                  <a:schemeClr val="tx1"/>
                </a:solidFill>
                <a:effectLst/>
                <a:latin typeface="+mn-lt"/>
                <a:ea typeface="+mn-ea"/>
                <a:cs typeface="+mn-cs"/>
              </a:rPr>
              <a:t>数据集上的结果比较。</a:t>
            </a:r>
            <a:r>
              <a:rPr lang="en-US" altLang="zh-CN" sz="1200" kern="1200" dirty="0">
                <a:solidFill>
                  <a:schemeClr val="tx1"/>
                </a:solidFill>
                <a:latin typeface="+mn-lt"/>
                <a:ea typeface="+mn-ea"/>
                <a:cs typeface="+mn-cs"/>
              </a:rPr>
              <a:t>DOTA</a:t>
            </a:r>
            <a:r>
              <a:rPr lang="zh-CN" altLang="en-US" sz="1200" kern="1200" dirty="0">
                <a:solidFill>
                  <a:schemeClr val="tx1"/>
                </a:solidFill>
                <a:latin typeface="+mn-lt"/>
                <a:ea typeface="+mn-ea"/>
                <a:cs typeface="+mn-cs"/>
              </a:rPr>
              <a:t>是一个航空图像数据集，包含</a:t>
            </a:r>
            <a:r>
              <a:rPr lang="en-US" altLang="zh-CN" sz="1200" kern="1200" dirty="0">
                <a:solidFill>
                  <a:schemeClr val="tx1"/>
                </a:solidFill>
                <a:latin typeface="+mn-lt"/>
                <a:ea typeface="+mn-ea"/>
                <a:cs typeface="+mn-cs"/>
              </a:rPr>
              <a:t>2806</a:t>
            </a:r>
            <a:r>
              <a:rPr lang="zh-CN" altLang="en-US" sz="1200" kern="1200" dirty="0">
                <a:solidFill>
                  <a:schemeClr val="tx1"/>
                </a:solidFill>
                <a:latin typeface="+mn-lt"/>
                <a:ea typeface="+mn-ea"/>
                <a:cs typeface="+mn-cs"/>
              </a:rPr>
              <a:t>张</a:t>
            </a:r>
            <a:r>
              <a:rPr lang="en-US" altLang="zh-CN" sz="1200" kern="1200" dirty="0">
                <a:solidFill>
                  <a:schemeClr val="tx1"/>
                </a:solidFill>
                <a:latin typeface="+mn-lt"/>
                <a:ea typeface="+mn-ea"/>
                <a:cs typeface="+mn-cs"/>
              </a:rPr>
              <a:t>4000×4000</a:t>
            </a:r>
            <a:r>
              <a:rPr lang="zh-CN" altLang="en-US" sz="1200" kern="1200" dirty="0">
                <a:solidFill>
                  <a:schemeClr val="tx1"/>
                </a:solidFill>
                <a:latin typeface="+mn-lt"/>
                <a:ea typeface="+mn-ea"/>
                <a:cs typeface="+mn-cs"/>
              </a:rPr>
              <a:t>的图像。</a:t>
            </a:r>
            <a:endParaRPr lang="en-US" altLang="zh-CN" sz="1200" kern="1200" dirty="0">
              <a:solidFill>
                <a:schemeClr val="tx1"/>
              </a:solidFill>
              <a:latin typeface="+mn-lt"/>
              <a:ea typeface="+mn-ea"/>
              <a:cs typeface="+mn-cs"/>
            </a:endParaRPr>
          </a:p>
          <a:p>
            <a:endParaRPr lang="en-US" altLang="zh-CN" sz="1200" kern="1200" dirty="0">
              <a:solidFill>
                <a:schemeClr val="tx1"/>
              </a:solidFill>
              <a:latin typeface="+mn-lt"/>
              <a:ea typeface="+mn-ea"/>
              <a:cs typeface="+mn-cs"/>
            </a:endParaRPr>
          </a:p>
          <a:p>
            <a:r>
              <a:rPr lang="en-US" altLang="zh-CN" sz="1200" b="0" i="0" kern="1200" dirty="0">
                <a:solidFill>
                  <a:schemeClr val="tx1"/>
                </a:solidFill>
                <a:effectLst/>
                <a:latin typeface="+mn-lt"/>
                <a:ea typeface="+mn-ea"/>
                <a:cs typeface="+mn-cs"/>
              </a:rPr>
              <a:t>FR-O</a:t>
            </a:r>
            <a:r>
              <a:rPr lang="zh-CN" altLang="en-US" sz="1200" b="0" i="0" kern="1200" dirty="0">
                <a:solidFill>
                  <a:schemeClr val="tx1"/>
                </a:solidFill>
                <a:effectLst/>
                <a:latin typeface="+mn-lt"/>
                <a:ea typeface="+mn-ea"/>
                <a:cs typeface="+mn-cs"/>
              </a:rPr>
              <a:t>属于旋转边界框法，生成旋转的</a:t>
            </a:r>
            <a:r>
              <a:rPr lang="en-US" altLang="zh-CN" sz="1200" b="0" i="0" kern="1200" dirty="0">
                <a:solidFill>
                  <a:schemeClr val="tx1"/>
                </a:solidFill>
                <a:effectLst/>
                <a:latin typeface="+mn-lt"/>
                <a:ea typeface="+mn-ea"/>
                <a:cs typeface="+mn-cs"/>
              </a:rPr>
              <a:t>anchor</a:t>
            </a:r>
            <a:r>
              <a:rPr lang="zh-CN" altLang="en-US" sz="1200" b="0" i="0" kern="1200" dirty="0">
                <a:solidFill>
                  <a:schemeClr val="tx1"/>
                </a:solidFill>
                <a:effectLst/>
                <a:latin typeface="+mn-lt"/>
                <a:ea typeface="+mn-ea"/>
                <a:cs typeface="+mn-cs"/>
              </a:rPr>
              <a:t>，经</a:t>
            </a:r>
            <a:r>
              <a:rPr lang="en-US" altLang="zh-CN" sz="1200" b="0" i="0" kern="1200" dirty="0">
                <a:solidFill>
                  <a:schemeClr val="tx1"/>
                </a:solidFill>
                <a:effectLst/>
                <a:latin typeface="+mn-lt"/>
                <a:ea typeface="+mn-ea"/>
                <a:cs typeface="+mn-cs"/>
              </a:rPr>
              <a:t>RPN</a:t>
            </a:r>
            <a:r>
              <a:rPr lang="zh-CN" altLang="en-US" sz="1200" b="0" i="0" kern="1200" dirty="0">
                <a:solidFill>
                  <a:schemeClr val="tx1"/>
                </a:solidFill>
                <a:effectLst/>
                <a:latin typeface="+mn-lt"/>
                <a:ea typeface="+mn-ea"/>
                <a:cs typeface="+mn-cs"/>
              </a:rPr>
              <a:t>后得到旋转的</a:t>
            </a:r>
            <a:r>
              <a:rPr lang="en-US" altLang="zh-CN" sz="1200" b="0" i="0" kern="1200" dirty="0">
                <a:solidFill>
                  <a:schemeClr val="tx1"/>
                </a:solidFill>
                <a:effectLst/>
                <a:latin typeface="+mn-lt"/>
                <a:ea typeface="+mn-ea"/>
                <a:cs typeface="+mn-cs"/>
              </a:rPr>
              <a:t>ROI</a:t>
            </a:r>
            <a:r>
              <a:rPr lang="zh-CN" altLang="en-US" sz="1200" b="0" i="0" kern="1200" dirty="0">
                <a:solidFill>
                  <a:schemeClr val="tx1"/>
                </a:solidFill>
                <a:effectLst/>
                <a:latin typeface="+mn-lt"/>
                <a:ea typeface="+mn-ea"/>
                <a:cs typeface="+mn-cs"/>
              </a:rPr>
              <a:t>，然后再提取特征等。</a:t>
            </a:r>
            <a:endParaRPr lang="en-US" altLang="zh-CN" sz="1200" b="0" i="0" kern="1200" dirty="0">
              <a:solidFill>
                <a:schemeClr val="tx1"/>
              </a:solidFill>
              <a:effectLst/>
              <a:latin typeface="+mn-lt"/>
              <a:ea typeface="+mn-ea"/>
              <a:cs typeface="+mn-cs"/>
            </a:endParaRPr>
          </a:p>
          <a:p>
            <a:r>
              <a:rPr lang="en-US" altLang="zh-CN" sz="1200" b="0" i="0" kern="1200" dirty="0" err="1">
                <a:solidFill>
                  <a:schemeClr val="tx1"/>
                </a:solidFill>
                <a:effectLst/>
                <a:latin typeface="+mn-lt"/>
                <a:ea typeface="+mn-ea"/>
                <a:cs typeface="+mn-cs"/>
              </a:rPr>
              <a:t>RoI</a:t>
            </a:r>
            <a:r>
              <a:rPr lang="en-US" altLang="zh-CN" sz="1200" b="0" i="0" kern="1200" dirty="0">
                <a:solidFill>
                  <a:schemeClr val="tx1"/>
                </a:solidFill>
                <a:effectLst/>
                <a:latin typeface="+mn-lt"/>
                <a:ea typeface="+mn-ea"/>
                <a:cs typeface="+mn-cs"/>
              </a:rPr>
              <a:t> Trans</a:t>
            </a:r>
            <a:r>
              <a:rPr lang="zh-CN" altLang="en-US" sz="1200" b="0" i="0" kern="1200" dirty="0">
                <a:solidFill>
                  <a:schemeClr val="tx1"/>
                </a:solidFill>
                <a:effectLst/>
                <a:latin typeface="+mn-lt"/>
                <a:ea typeface="+mn-ea"/>
                <a:cs typeface="+mn-cs"/>
              </a:rPr>
              <a:t>属于旋转边界框法，生成水平的</a:t>
            </a:r>
            <a:r>
              <a:rPr lang="en-US" altLang="zh-CN" sz="1200" b="0" i="0" kern="1200" dirty="0">
                <a:solidFill>
                  <a:schemeClr val="tx1"/>
                </a:solidFill>
                <a:effectLst/>
                <a:latin typeface="+mn-lt"/>
                <a:ea typeface="+mn-ea"/>
                <a:cs typeface="+mn-cs"/>
              </a:rPr>
              <a:t>anchor</a:t>
            </a:r>
            <a:r>
              <a:rPr lang="zh-CN" altLang="en-US" sz="1200" b="0" i="0" kern="1200" dirty="0">
                <a:solidFill>
                  <a:schemeClr val="tx1"/>
                </a:solidFill>
                <a:effectLst/>
                <a:latin typeface="+mn-lt"/>
                <a:ea typeface="+mn-ea"/>
                <a:cs typeface="+mn-cs"/>
              </a:rPr>
              <a:t>，经</a:t>
            </a:r>
            <a:r>
              <a:rPr lang="en-US" altLang="zh-CN" sz="1200" b="0" i="0" kern="1200" dirty="0">
                <a:solidFill>
                  <a:schemeClr val="tx1"/>
                </a:solidFill>
                <a:effectLst/>
                <a:latin typeface="+mn-lt"/>
                <a:ea typeface="+mn-ea"/>
                <a:cs typeface="+mn-cs"/>
              </a:rPr>
              <a:t>RPN</a:t>
            </a:r>
            <a:r>
              <a:rPr lang="zh-CN" altLang="en-US" sz="1200" b="0" i="0" kern="1200" dirty="0">
                <a:solidFill>
                  <a:schemeClr val="tx1"/>
                </a:solidFill>
                <a:effectLst/>
                <a:latin typeface="+mn-lt"/>
                <a:ea typeface="+mn-ea"/>
                <a:cs typeface="+mn-cs"/>
              </a:rPr>
              <a:t>阶段后得到旋转的</a:t>
            </a:r>
            <a:r>
              <a:rPr lang="en-US" altLang="zh-CN" sz="1200" b="0" i="0" kern="1200" dirty="0">
                <a:solidFill>
                  <a:schemeClr val="tx1"/>
                </a:solidFill>
                <a:effectLst/>
                <a:latin typeface="+mn-lt"/>
                <a:ea typeface="+mn-ea"/>
                <a:cs typeface="+mn-cs"/>
              </a:rPr>
              <a:t>ROI</a:t>
            </a:r>
            <a:r>
              <a:rPr lang="zh-CN" altLang="en-US" sz="1200" b="0" i="0" kern="1200" dirty="0">
                <a:solidFill>
                  <a:schemeClr val="tx1"/>
                </a:solidFill>
                <a:effectLst/>
                <a:latin typeface="+mn-lt"/>
                <a:ea typeface="+mn-ea"/>
                <a:cs typeface="+mn-cs"/>
              </a:rPr>
              <a:t>，基于旋转</a:t>
            </a:r>
            <a:r>
              <a:rPr lang="en-US" altLang="zh-CN" sz="1200" b="0" i="0" kern="1200" dirty="0">
                <a:solidFill>
                  <a:schemeClr val="tx1"/>
                </a:solidFill>
                <a:effectLst/>
                <a:latin typeface="+mn-lt"/>
                <a:ea typeface="+mn-ea"/>
                <a:cs typeface="+mn-cs"/>
              </a:rPr>
              <a:t>ROI</a:t>
            </a:r>
            <a:r>
              <a:rPr lang="zh-CN" altLang="en-US" sz="1200" b="0" i="0" kern="1200" dirty="0">
                <a:solidFill>
                  <a:schemeClr val="tx1"/>
                </a:solidFill>
                <a:effectLst/>
                <a:latin typeface="+mn-lt"/>
                <a:ea typeface="+mn-ea"/>
                <a:cs typeface="+mn-cs"/>
              </a:rPr>
              <a:t>提取特征，然后进行定位和分类。</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R2CNN++</a:t>
            </a:r>
            <a:r>
              <a:rPr lang="zh-CN" altLang="en-US" sz="1200" b="0" i="0" kern="1200" dirty="0">
                <a:solidFill>
                  <a:schemeClr val="tx1"/>
                </a:solidFill>
                <a:effectLst/>
                <a:latin typeface="+mn-lt"/>
                <a:ea typeface="+mn-ea"/>
                <a:cs typeface="+mn-cs"/>
              </a:rPr>
              <a:t>也是旋转边界框法的一种，使用了特征融合和空间、通道注意力机制，</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err="1">
                <a:solidFill>
                  <a:schemeClr val="tx1"/>
                </a:solidFill>
                <a:effectLst/>
                <a:latin typeface="+mn-lt"/>
                <a:ea typeface="+mn-ea"/>
                <a:cs typeface="+mn-cs"/>
              </a:rPr>
              <a:t>RBox</a:t>
            </a:r>
            <a:r>
              <a:rPr lang="en-US" altLang="zh-CN" sz="1200" b="0" i="0" kern="1200" dirty="0">
                <a:solidFill>
                  <a:schemeClr val="tx1"/>
                </a:solidFill>
                <a:effectLst/>
                <a:latin typeface="+mn-lt"/>
                <a:ea typeface="+mn-ea"/>
                <a:cs typeface="+mn-cs"/>
              </a:rPr>
              <a:t> reg</a:t>
            </a:r>
            <a:r>
              <a:rPr lang="zh-CN" altLang="en-US" sz="1200" b="0" i="0" kern="1200" dirty="0">
                <a:solidFill>
                  <a:schemeClr val="tx1"/>
                </a:solidFill>
                <a:effectLst/>
                <a:latin typeface="+mn-lt"/>
                <a:ea typeface="+mn-ea"/>
                <a:cs typeface="+mn-cs"/>
              </a:rPr>
              <a:t>以及</a:t>
            </a:r>
            <a:r>
              <a:rPr lang="en-US" altLang="zh-CN" sz="1200" b="0" i="0" kern="1200" dirty="0">
                <a:solidFill>
                  <a:schemeClr val="tx1"/>
                </a:solidFill>
                <a:effectLst/>
                <a:latin typeface="+mn-lt"/>
                <a:ea typeface="+mn-ea"/>
                <a:cs typeface="+mn-cs"/>
              </a:rPr>
              <a:t>vertex reg</a:t>
            </a:r>
            <a:r>
              <a:rPr lang="zh-CN" altLang="en-US" sz="1200" b="0" i="0" kern="1200" dirty="0">
                <a:solidFill>
                  <a:schemeClr val="tx1"/>
                </a:solidFill>
                <a:effectLst/>
                <a:latin typeface="+mn-lt"/>
                <a:ea typeface="+mn-ea"/>
                <a:cs typeface="+mn-cs"/>
              </a:rPr>
              <a:t>指分别使用旋转边界框和四边形表示的两种基线方法</a:t>
            </a:r>
            <a:endParaRPr lang="en-US" altLang="zh-CN" sz="1200" kern="1200" dirty="0">
              <a:solidFill>
                <a:schemeClr val="tx1"/>
              </a:solidFill>
              <a:latin typeface="+mn-lt"/>
              <a:ea typeface="+mn-ea"/>
              <a:cs typeface="+mn-cs"/>
            </a:endParaRPr>
          </a:p>
          <a:p>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latin typeface="+mn-lt"/>
                <a:ea typeface="+mn-ea"/>
                <a:cs typeface="+mn-cs"/>
              </a:rPr>
              <a:t>--Our</a:t>
            </a:r>
            <a:r>
              <a:rPr lang="zh-CN" altLang="en-US" sz="1200" kern="1200" dirty="0">
                <a:solidFill>
                  <a:schemeClr val="tx1"/>
                </a:solidFill>
                <a:latin typeface="+mn-lt"/>
                <a:ea typeface="+mn-ea"/>
                <a:cs typeface="+mn-cs"/>
              </a:rPr>
              <a:t>*表示</a:t>
            </a:r>
            <a:r>
              <a:rPr lang="en-US" altLang="zh-CN" sz="1200" kern="1200" dirty="0">
                <a:solidFill>
                  <a:schemeClr val="tx1"/>
                </a:solidFill>
                <a:latin typeface="+mn-lt"/>
                <a:ea typeface="+mn-ea"/>
                <a:cs typeface="+mn-cs"/>
              </a:rPr>
              <a:t>backbone</a:t>
            </a:r>
            <a:r>
              <a:rPr lang="zh-CN" altLang="en-US" sz="1200" kern="1200" dirty="0">
                <a:solidFill>
                  <a:schemeClr val="tx1"/>
                </a:solidFill>
                <a:latin typeface="+mn-lt"/>
                <a:ea typeface="+mn-ea"/>
                <a:cs typeface="+mn-cs"/>
              </a:rPr>
              <a:t>使用的是</a:t>
            </a:r>
            <a:r>
              <a:rPr lang="en-US" altLang="zh-CN" sz="1200" kern="1200" dirty="0">
                <a:solidFill>
                  <a:schemeClr val="tx1"/>
                </a:solidFill>
                <a:latin typeface="+mn-lt"/>
                <a:ea typeface="+mn-ea"/>
                <a:cs typeface="+mn-cs"/>
              </a:rPr>
              <a:t>light-head R-CNN</a:t>
            </a:r>
            <a:r>
              <a:rPr lang="zh-CN" altLang="en-US" sz="1200" kern="1200" dirty="0">
                <a:solidFill>
                  <a:schemeClr val="tx1"/>
                </a:solidFill>
                <a:latin typeface="+mn-lt"/>
                <a:ea typeface="+mn-ea"/>
                <a:cs typeface="+mn-cs"/>
              </a:rPr>
              <a:t>。</a:t>
            </a:r>
            <a:r>
              <a:rPr lang="en-US" altLang="zh-CN" sz="1200" kern="1200" dirty="0">
                <a:solidFill>
                  <a:schemeClr val="tx1"/>
                </a:solidFill>
                <a:latin typeface="+mn-lt"/>
                <a:ea typeface="+mn-ea"/>
                <a:cs typeface="+mn-cs"/>
              </a:rPr>
              <a:t>Ours-r</a:t>
            </a:r>
            <a:r>
              <a:rPr lang="zh-CN" altLang="en-US" sz="1200" kern="1200" dirty="0">
                <a:solidFill>
                  <a:schemeClr val="tx1"/>
                </a:solidFill>
                <a:latin typeface="+mn-lt"/>
                <a:ea typeface="+mn-ea"/>
                <a:cs typeface="+mn-cs"/>
              </a:rPr>
              <a:t>表示没有使用基于倾斜因子</a:t>
            </a:r>
            <a:r>
              <a:rPr lang="en-US" altLang="zh-CN" sz="1200" kern="1200" dirty="0">
                <a:solidFill>
                  <a:schemeClr val="tx1"/>
                </a:solidFill>
                <a:latin typeface="+mn-lt"/>
                <a:ea typeface="+mn-ea"/>
                <a:cs typeface="+mn-cs"/>
              </a:rPr>
              <a:t>r</a:t>
            </a:r>
            <a:r>
              <a:rPr lang="zh-CN" altLang="en-US" sz="1200" kern="1200" dirty="0">
                <a:solidFill>
                  <a:schemeClr val="tx1"/>
                </a:solidFill>
                <a:latin typeface="+mn-lt"/>
                <a:ea typeface="+mn-ea"/>
                <a:cs typeface="+mn-cs"/>
              </a:rPr>
              <a:t>的分治法。可以看到即使没有使用基于倾斜因子</a:t>
            </a:r>
            <a:r>
              <a:rPr lang="en-US" altLang="zh-CN" sz="1200" kern="1200" dirty="0">
                <a:solidFill>
                  <a:schemeClr val="tx1"/>
                </a:solidFill>
                <a:latin typeface="+mn-lt"/>
                <a:ea typeface="+mn-ea"/>
                <a:cs typeface="+mn-cs"/>
              </a:rPr>
              <a:t>r</a:t>
            </a:r>
            <a:r>
              <a:rPr lang="zh-CN" altLang="en-US" sz="1200" kern="1200" dirty="0">
                <a:solidFill>
                  <a:schemeClr val="tx1"/>
                </a:solidFill>
                <a:latin typeface="+mn-lt"/>
                <a:ea typeface="+mn-ea"/>
                <a:cs typeface="+mn-cs"/>
              </a:rPr>
              <a:t>的分治法，结果也会得到极大的改善，而使用分治法后会带来</a:t>
            </a:r>
            <a:r>
              <a:rPr lang="en-US" altLang="zh-CN" sz="1200" kern="1200" dirty="0">
                <a:solidFill>
                  <a:schemeClr val="tx1"/>
                </a:solidFill>
                <a:latin typeface="+mn-lt"/>
                <a:ea typeface="+mn-ea"/>
                <a:cs typeface="+mn-cs"/>
              </a:rPr>
              <a:t>1</a:t>
            </a:r>
            <a:r>
              <a:rPr lang="zh-CN" altLang="en-US" sz="1200" kern="1200" dirty="0">
                <a:solidFill>
                  <a:schemeClr val="tx1"/>
                </a:solidFill>
                <a:latin typeface="+mn-lt"/>
                <a:ea typeface="+mn-ea"/>
                <a:cs typeface="+mn-cs"/>
              </a:rPr>
              <a:t>个点左右的提升。</a:t>
            </a: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latin typeface="+mn-lt"/>
                <a:ea typeface="+mn-ea"/>
                <a:cs typeface="+mn-cs"/>
              </a:rPr>
              <a:t>--</a:t>
            </a:r>
            <a:r>
              <a:rPr lang="zh-CN" altLang="en-US" sz="1200" kern="1200" dirty="0">
                <a:solidFill>
                  <a:schemeClr val="tx1"/>
                </a:solidFill>
                <a:latin typeface="+mn-lt"/>
                <a:ea typeface="+mn-ea"/>
                <a:cs typeface="+mn-cs"/>
              </a:rPr>
              <a:t>并且，在没使用</a:t>
            </a:r>
            <a:r>
              <a:rPr lang="en-US" altLang="zh-CN" sz="1200" kern="1200" dirty="0">
                <a:solidFill>
                  <a:schemeClr val="tx1"/>
                </a:solidFill>
                <a:latin typeface="+mn-lt"/>
                <a:ea typeface="+mn-ea"/>
                <a:cs typeface="+mn-cs"/>
              </a:rPr>
              <a:t>FPN</a:t>
            </a:r>
            <a:r>
              <a:rPr lang="zh-CN" altLang="en-US" sz="1200" kern="1200" dirty="0">
                <a:solidFill>
                  <a:schemeClr val="tx1"/>
                </a:solidFill>
                <a:latin typeface="+mn-lt"/>
                <a:ea typeface="+mn-ea"/>
                <a:cs typeface="+mn-cs"/>
              </a:rPr>
              <a:t>时该方法的</a:t>
            </a:r>
            <a:r>
              <a:rPr lang="en-US" altLang="zh-CN" sz="1200" kern="1200" dirty="0">
                <a:solidFill>
                  <a:schemeClr val="tx1"/>
                </a:solidFill>
                <a:latin typeface="+mn-lt"/>
                <a:ea typeface="+mn-ea"/>
                <a:cs typeface="+mn-cs"/>
              </a:rPr>
              <a:t>map</a:t>
            </a:r>
            <a:r>
              <a:rPr lang="zh-CN" altLang="en-US" sz="1200" kern="1200" dirty="0">
                <a:solidFill>
                  <a:schemeClr val="tx1"/>
                </a:solidFill>
                <a:latin typeface="+mn-lt"/>
                <a:ea typeface="+mn-ea"/>
                <a:cs typeface="+mn-cs"/>
              </a:rPr>
              <a:t>为</a:t>
            </a:r>
            <a:r>
              <a:rPr lang="en-US" altLang="zh-CN" sz="1200" kern="1200" dirty="0">
                <a:solidFill>
                  <a:schemeClr val="tx1"/>
                </a:solidFill>
                <a:latin typeface="+mn-lt"/>
                <a:ea typeface="+mn-ea"/>
                <a:cs typeface="+mn-cs"/>
              </a:rPr>
              <a:t>73.65%</a:t>
            </a:r>
            <a:r>
              <a:rPr lang="zh-CN" altLang="en-US" sz="1200" kern="1200" dirty="0">
                <a:solidFill>
                  <a:schemeClr val="tx1"/>
                </a:solidFill>
                <a:latin typeface="+mn-lt"/>
                <a:ea typeface="+mn-ea"/>
                <a:cs typeface="+mn-cs"/>
              </a:rPr>
              <a:t>。加了</a:t>
            </a:r>
            <a:r>
              <a:rPr lang="en-US" altLang="zh-CN" sz="1200" kern="1200" dirty="0" err="1">
                <a:solidFill>
                  <a:schemeClr val="tx1"/>
                </a:solidFill>
                <a:latin typeface="+mn-lt"/>
                <a:ea typeface="+mn-ea"/>
                <a:cs typeface="+mn-cs"/>
              </a:rPr>
              <a:t>fpn</a:t>
            </a:r>
            <a:r>
              <a:rPr lang="zh-CN" altLang="en-US" sz="1200" kern="1200" dirty="0">
                <a:solidFill>
                  <a:schemeClr val="tx1"/>
                </a:solidFill>
                <a:latin typeface="+mn-lt"/>
                <a:ea typeface="+mn-ea"/>
                <a:cs typeface="+mn-cs"/>
              </a:rPr>
              <a:t>后</a:t>
            </a:r>
            <a:r>
              <a:rPr lang="en-US" altLang="zh-CN" sz="1200" kern="1200" dirty="0">
                <a:solidFill>
                  <a:schemeClr val="tx1"/>
                </a:solidFill>
                <a:latin typeface="+mn-lt"/>
                <a:ea typeface="+mn-ea"/>
                <a:cs typeface="+mn-cs"/>
              </a:rPr>
              <a:t>map</a:t>
            </a:r>
            <a:r>
              <a:rPr lang="zh-CN" altLang="en-US" sz="1200" kern="1200" dirty="0">
                <a:solidFill>
                  <a:schemeClr val="tx1"/>
                </a:solidFill>
                <a:latin typeface="+mn-lt"/>
                <a:ea typeface="+mn-ea"/>
                <a:cs typeface="+mn-cs"/>
              </a:rPr>
              <a:t>达到了</a:t>
            </a:r>
            <a:r>
              <a:rPr lang="en-US" altLang="zh-CN" sz="1200" kern="1200" dirty="0">
                <a:solidFill>
                  <a:schemeClr val="tx1"/>
                </a:solidFill>
                <a:latin typeface="+mn-lt"/>
                <a:ea typeface="+mn-ea"/>
                <a:cs typeface="+mn-cs"/>
              </a:rPr>
              <a:t>75.02</a:t>
            </a:r>
            <a:r>
              <a:rPr lang="zh-CN" altLang="en-US" sz="1200" kern="1200" dirty="0">
                <a:solidFill>
                  <a:schemeClr val="tx1"/>
                </a:solidFill>
                <a:latin typeface="+mn-lt"/>
                <a:ea typeface="+mn-ea"/>
                <a:cs typeface="+mn-cs"/>
              </a:rPr>
              <a:t>，效果优于其他的一些</a:t>
            </a:r>
            <a:r>
              <a:rPr lang="en-US" altLang="zh-CN" sz="1200" kern="1200" dirty="0" err="1">
                <a:solidFill>
                  <a:schemeClr val="tx1"/>
                </a:solidFill>
                <a:latin typeface="+mn-lt"/>
                <a:ea typeface="+mn-ea"/>
                <a:cs typeface="+mn-cs"/>
              </a:rPr>
              <a:t>sota</a:t>
            </a:r>
            <a:r>
              <a:rPr lang="zh-CN" altLang="en-US" sz="1200" kern="1200" dirty="0">
                <a:solidFill>
                  <a:schemeClr val="tx1"/>
                </a:solidFill>
                <a:latin typeface="+mn-lt"/>
                <a:ea typeface="+mn-ea"/>
                <a:cs typeface="+mn-cs"/>
              </a:rPr>
              <a:t>方法。</a:t>
            </a:r>
            <a:endParaRPr lang="en-US" altLang="zh-CN"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latin typeface="+mn-lt"/>
                <a:ea typeface="+mn-ea"/>
                <a:cs typeface="+mn-cs"/>
              </a:rPr>
              <a:t>--</a:t>
            </a:r>
            <a:r>
              <a:rPr lang="zh-CN" altLang="en-US" sz="1200" kern="1200" dirty="0">
                <a:solidFill>
                  <a:schemeClr val="tx1"/>
                </a:solidFill>
                <a:latin typeface="+mn-lt"/>
                <a:ea typeface="+mn-ea"/>
                <a:cs typeface="+mn-cs"/>
              </a:rPr>
              <a:t>表一下方这个十字符，表示这些实验是将</a:t>
            </a:r>
            <a:r>
              <a:rPr lang="en-US" altLang="zh-CN" sz="1200" kern="1200" dirty="0" err="1">
                <a:solidFill>
                  <a:schemeClr val="tx1"/>
                </a:solidFill>
                <a:latin typeface="+mn-lt"/>
                <a:ea typeface="+mn-ea"/>
                <a:cs typeface="+mn-cs"/>
              </a:rPr>
              <a:t>loU</a:t>
            </a:r>
            <a:r>
              <a:rPr lang="zh-CN" altLang="en-US" sz="1200" kern="1200" dirty="0">
                <a:solidFill>
                  <a:schemeClr val="tx1"/>
                </a:solidFill>
                <a:latin typeface="+mn-lt"/>
                <a:ea typeface="+mn-ea"/>
                <a:cs typeface="+mn-cs"/>
              </a:rPr>
              <a:t>阈值设为</a:t>
            </a:r>
            <a:r>
              <a:rPr lang="en-US" altLang="zh-CN" sz="1200" kern="1200" dirty="0">
                <a:solidFill>
                  <a:schemeClr val="tx1"/>
                </a:solidFill>
                <a:latin typeface="+mn-lt"/>
                <a:ea typeface="+mn-ea"/>
                <a:cs typeface="+mn-cs"/>
              </a:rPr>
              <a:t>0.7</a:t>
            </a:r>
            <a:r>
              <a:rPr lang="zh-CN" altLang="en-US" sz="1200" kern="1200" dirty="0">
                <a:solidFill>
                  <a:schemeClr val="tx1"/>
                </a:solidFill>
                <a:latin typeface="+mn-lt"/>
                <a:ea typeface="+mn-ea"/>
                <a:cs typeface="+mn-cs"/>
              </a:rPr>
              <a:t>后进行的。</a:t>
            </a:r>
            <a:endParaRPr lang="en-US" altLang="zh-CN" sz="1200" kern="1200" dirty="0">
              <a:solidFill>
                <a:schemeClr val="tx1"/>
              </a:solidFill>
              <a:latin typeface="+mn-lt"/>
              <a:ea typeface="+mn-ea"/>
              <a:cs typeface="+mn-cs"/>
            </a:endParaRPr>
          </a:p>
          <a:p>
            <a:endParaRPr lang="en-US" altLang="zh-CN" sz="1200" kern="1200" dirty="0">
              <a:solidFill>
                <a:schemeClr val="tx1"/>
              </a:solidFill>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kern="1200" dirty="0">
              <a:solidFill>
                <a:schemeClr val="tx1"/>
              </a:solidFill>
              <a:latin typeface="+mn-lt"/>
              <a:ea typeface="+mn-ea"/>
              <a:cs typeface="+mn-cs"/>
            </a:endParaRPr>
          </a:p>
          <a:p>
            <a:endParaRPr lang="en-US" altLang="zh-CN" sz="1200" kern="1200" dirty="0">
              <a:solidFill>
                <a:schemeClr val="tx1"/>
              </a:solidFill>
              <a:latin typeface="+mn-lt"/>
              <a:ea typeface="+mn-ea"/>
              <a:cs typeface="+mn-cs"/>
            </a:endParaRPr>
          </a:p>
        </p:txBody>
      </p:sp>
      <p:sp>
        <p:nvSpPr>
          <p:cNvPr id="4" name="灯片编号占位符 3"/>
          <p:cNvSpPr>
            <a:spLocks noGrp="1"/>
          </p:cNvSpPr>
          <p:nvPr>
            <p:ph type="sldNum" sz="quarter" idx="5"/>
          </p:nvPr>
        </p:nvSpPr>
        <p:spPr/>
        <p:txBody>
          <a:bodyPr/>
          <a:lstStyle/>
          <a:p>
            <a:fld id="{77448DE5-C5E8-4933-8287-A639557A8B9C}" type="slidenum">
              <a:rPr lang="zh-CN" altLang="en-US" smtClean="0"/>
              <a:t>7</a:t>
            </a:fld>
            <a:endParaRPr lang="zh-CN" altLang="en-US"/>
          </a:p>
        </p:txBody>
      </p:sp>
    </p:spTree>
    <p:extLst>
      <p:ext uri="{BB962C8B-B14F-4D97-AF65-F5344CB8AC3E}">
        <p14:creationId xmlns:p14="http://schemas.microsoft.com/office/powerpoint/2010/main" val="28106678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DOTA</a:t>
            </a:r>
            <a:r>
              <a:rPr lang="zh-CN" altLang="en-US" sz="1200" b="0" i="0" kern="1200" dirty="0">
                <a:solidFill>
                  <a:schemeClr val="tx1"/>
                </a:solidFill>
                <a:effectLst/>
                <a:latin typeface="+mn-lt"/>
                <a:ea typeface="+mn-ea"/>
                <a:cs typeface="+mn-cs"/>
              </a:rPr>
              <a:t>遥感图像数据集上检测结果的可视化</a:t>
            </a:r>
            <a:endParaRPr lang="zh-CN" altLang="en-US" dirty="0"/>
          </a:p>
        </p:txBody>
      </p:sp>
      <p:sp>
        <p:nvSpPr>
          <p:cNvPr id="4" name="灯片编号占位符 3"/>
          <p:cNvSpPr>
            <a:spLocks noGrp="1"/>
          </p:cNvSpPr>
          <p:nvPr>
            <p:ph type="sldNum" sz="quarter" idx="5"/>
          </p:nvPr>
        </p:nvSpPr>
        <p:spPr/>
        <p:txBody>
          <a:bodyPr/>
          <a:lstStyle/>
          <a:p>
            <a:fld id="{77448DE5-C5E8-4933-8287-A639557A8B9C}" type="slidenum">
              <a:rPr lang="zh-CN" altLang="en-US" smtClean="0"/>
              <a:t>8</a:t>
            </a:fld>
            <a:endParaRPr lang="zh-CN" altLang="en-US"/>
          </a:p>
        </p:txBody>
      </p:sp>
    </p:spTree>
    <p:extLst>
      <p:ext uri="{BB962C8B-B14F-4D97-AF65-F5344CB8AC3E}">
        <p14:creationId xmlns:p14="http://schemas.microsoft.com/office/powerpoint/2010/main" val="1683826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这是将一幅图像旋转不同角度后，对作者提出的方法及两种</a:t>
            </a:r>
            <a:r>
              <a:rPr lang="en-US" altLang="zh-CN" sz="1200" b="0" i="0" kern="1200" dirty="0">
                <a:solidFill>
                  <a:schemeClr val="tx1"/>
                </a:solidFill>
                <a:effectLst/>
                <a:latin typeface="+mn-lt"/>
                <a:ea typeface="+mn-ea"/>
                <a:cs typeface="+mn-cs"/>
              </a:rPr>
              <a:t>baseline</a:t>
            </a:r>
            <a:r>
              <a:rPr lang="zh-CN" altLang="en-US" sz="1200" b="0" i="0" kern="1200" dirty="0">
                <a:solidFill>
                  <a:schemeClr val="tx1"/>
                </a:solidFill>
                <a:effectLst/>
                <a:latin typeface="+mn-lt"/>
                <a:ea typeface="+mn-ea"/>
                <a:cs typeface="+mn-cs"/>
              </a:rPr>
              <a:t>方法的检测结果的一个比较。旋转边界框方法由于角度回归的不精确会产生不精准的检测结果，四边形顶点回归法由于在训练中定义顶点顺序的混乱，使得检测结果存在着一定的问题。而作者提出的方法能够精确地检测出任意方向的目标。</a:t>
            </a:r>
            <a:endParaRPr lang="zh-CN" altLang="en-US" dirty="0"/>
          </a:p>
        </p:txBody>
      </p:sp>
      <p:sp>
        <p:nvSpPr>
          <p:cNvPr id="4" name="灯片编号占位符 3"/>
          <p:cNvSpPr>
            <a:spLocks noGrp="1"/>
          </p:cNvSpPr>
          <p:nvPr>
            <p:ph type="sldNum" sz="quarter" idx="5"/>
          </p:nvPr>
        </p:nvSpPr>
        <p:spPr/>
        <p:txBody>
          <a:bodyPr/>
          <a:lstStyle/>
          <a:p>
            <a:fld id="{77448DE5-C5E8-4933-8287-A639557A8B9C}" type="slidenum">
              <a:rPr lang="zh-CN" altLang="en-US" smtClean="0"/>
              <a:t>9</a:t>
            </a:fld>
            <a:endParaRPr lang="zh-CN" altLang="en-US"/>
          </a:p>
        </p:txBody>
      </p:sp>
    </p:spTree>
    <p:extLst>
      <p:ext uri="{BB962C8B-B14F-4D97-AF65-F5344CB8AC3E}">
        <p14:creationId xmlns:p14="http://schemas.microsoft.com/office/powerpoint/2010/main" val="394057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CDCEBF-BDCA-4091-BE82-4AD1856A75E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8279ECA-8912-4B5C-AED9-5735B55684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DA5DD3A-A696-4169-90B0-26E951B07912}"/>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5" name="页脚占位符 4">
            <a:extLst>
              <a:ext uri="{FF2B5EF4-FFF2-40B4-BE49-F238E27FC236}">
                <a16:creationId xmlns:a16="http://schemas.microsoft.com/office/drawing/2014/main" id="{888A7978-FF12-48BA-8975-F2F1983B382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998DFF5-F31E-4BC0-B686-1CE76DBC90C7}"/>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629902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95F54C-78D5-4760-98E9-C9C3A5107793}"/>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87E3EEF-FFE2-49F6-9C7A-35D919A7623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DE1B0E7-FD65-468B-81A3-8693B036785B}"/>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5" name="页脚占位符 4">
            <a:extLst>
              <a:ext uri="{FF2B5EF4-FFF2-40B4-BE49-F238E27FC236}">
                <a16:creationId xmlns:a16="http://schemas.microsoft.com/office/drawing/2014/main" id="{BCAEBFC9-2C43-4794-899D-EC987BC3DF9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0FB288B-6C1C-4585-A2BD-B9319321F6A1}"/>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1512034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171A576-4D9F-4AB2-9FBE-DBECA750FB3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E8FE92C-847C-4D8E-A99A-9387BD22E201}"/>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07CE008-B4E4-4CBF-B22F-2E33C9C1883F}"/>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5" name="页脚占位符 4">
            <a:extLst>
              <a:ext uri="{FF2B5EF4-FFF2-40B4-BE49-F238E27FC236}">
                <a16:creationId xmlns:a16="http://schemas.microsoft.com/office/drawing/2014/main" id="{F14C43A1-C99A-4298-BB5F-5DD8F0A8FAF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538607F-B31D-4FEA-AD9D-1B32A7C45389}"/>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2739692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34F9A8-EC1C-4234-AA04-BAA8DEDC1EE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46E774F-A324-41C7-AE7B-8F50892E64B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E18D78F-CE56-45BF-AE5E-C6125A1B3D50}"/>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5" name="页脚占位符 4">
            <a:extLst>
              <a:ext uri="{FF2B5EF4-FFF2-40B4-BE49-F238E27FC236}">
                <a16:creationId xmlns:a16="http://schemas.microsoft.com/office/drawing/2014/main" id="{3BA9A1CC-8161-415D-BF41-154AA166E00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A469CA1-38AA-4A7B-AAF3-5FDB692AAD38}"/>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4016687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3D0170-9F99-4234-B6B9-7C982BA77A92}"/>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72A229B-6B92-47D4-B98E-46DBBAAC3B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9CC34A1-3765-4425-A05A-B0740D77F3F5}"/>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5" name="页脚占位符 4">
            <a:extLst>
              <a:ext uri="{FF2B5EF4-FFF2-40B4-BE49-F238E27FC236}">
                <a16:creationId xmlns:a16="http://schemas.microsoft.com/office/drawing/2014/main" id="{FDB6A8B5-57F4-4F8F-A633-85AE19A61F2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B34AAB4-18F2-4D03-883D-E9A15052409D}"/>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3251322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570FD0-A5B5-4BFA-B18C-C591DE5A0C0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FA0C98D-3017-4971-AAF9-86D52353171A}"/>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FFE3846-3623-42FA-BEE8-2F4474DAAB3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3F70D09-1C14-4B39-96EC-1B7A1767AF64}"/>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6" name="页脚占位符 5">
            <a:extLst>
              <a:ext uri="{FF2B5EF4-FFF2-40B4-BE49-F238E27FC236}">
                <a16:creationId xmlns:a16="http://schemas.microsoft.com/office/drawing/2014/main" id="{E769842C-D44D-42B7-B801-2116825BD8C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F563906-7E7F-4ABC-B2FC-B367C44ED817}"/>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3403409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F69ADD-5367-4DE1-B0E5-802A7C80852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E6ECC9A-5D9A-49A6-9F59-AB9EA16E45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940CFF2-9751-49BC-BAE9-405F9A35D99A}"/>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EA89091A-3EA4-4CF6-9040-908E304314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32F838DA-2595-432A-B51F-514CA0B005B0}"/>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261013AB-27FF-41E5-88D8-40076CE92F9B}"/>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8" name="页脚占位符 7">
            <a:extLst>
              <a:ext uri="{FF2B5EF4-FFF2-40B4-BE49-F238E27FC236}">
                <a16:creationId xmlns:a16="http://schemas.microsoft.com/office/drawing/2014/main" id="{0A38D6F2-A557-41A2-B799-B864470DDA7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F6CE905-3706-47C1-AC7A-B219CDD15770}"/>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33283152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76833F-4C51-430A-B03A-AAAD124F755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2F57F97-6243-4E87-B999-D70547B1B58C}"/>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4" name="页脚占位符 3">
            <a:extLst>
              <a:ext uri="{FF2B5EF4-FFF2-40B4-BE49-F238E27FC236}">
                <a16:creationId xmlns:a16="http://schemas.microsoft.com/office/drawing/2014/main" id="{AE5CF04E-34CA-4A55-8FF5-87813289BBC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3CF6ED7-E694-4FDB-9EBC-E29C11E4D8D5}"/>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1735161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AA05608-5A00-4027-955A-F9E8A5FA3E8C}"/>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3" name="页脚占位符 2">
            <a:extLst>
              <a:ext uri="{FF2B5EF4-FFF2-40B4-BE49-F238E27FC236}">
                <a16:creationId xmlns:a16="http://schemas.microsoft.com/office/drawing/2014/main" id="{77178DCF-CC1C-4D44-A0F5-2B4FFFA4C15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7069A11-5F8B-4CA8-AC1B-B9566352BC16}"/>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23643668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AC6A66-F347-4A9A-B9BD-ACF3556F10C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905D0AC-BF55-4C86-BC25-4ACFAAF137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E0823C9-1C14-4006-BEFD-0B5C919CDB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F423014-E051-4AFA-A955-3DCEADAD965F}"/>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6" name="页脚占位符 5">
            <a:extLst>
              <a:ext uri="{FF2B5EF4-FFF2-40B4-BE49-F238E27FC236}">
                <a16:creationId xmlns:a16="http://schemas.microsoft.com/office/drawing/2014/main" id="{18F595CF-1802-4115-867C-FEA6AC449AE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F4BE43E-EC0A-4E0B-B06C-6593710F1A38}"/>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20957503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8799E7-4140-4400-9576-793BD1B9319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5F4E046-5D72-4332-8A92-1053BD81B1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03A8793D-F764-4495-94D0-1959D38D77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AB8FCE7-2A05-48D6-8928-491D61CE283B}"/>
              </a:ext>
            </a:extLst>
          </p:cNvPr>
          <p:cNvSpPr>
            <a:spLocks noGrp="1"/>
          </p:cNvSpPr>
          <p:nvPr>
            <p:ph type="dt" sz="half" idx="10"/>
          </p:nvPr>
        </p:nvSpPr>
        <p:spPr/>
        <p:txBody>
          <a:bodyPr/>
          <a:lstStyle/>
          <a:p>
            <a:fld id="{2B52426F-F19D-45E9-A3BA-4D8A41771A86}" type="datetimeFigureOut">
              <a:rPr lang="zh-CN" altLang="en-US" smtClean="0"/>
              <a:t>2020/5/31</a:t>
            </a:fld>
            <a:endParaRPr lang="zh-CN" altLang="en-US"/>
          </a:p>
        </p:txBody>
      </p:sp>
      <p:sp>
        <p:nvSpPr>
          <p:cNvPr id="6" name="页脚占位符 5">
            <a:extLst>
              <a:ext uri="{FF2B5EF4-FFF2-40B4-BE49-F238E27FC236}">
                <a16:creationId xmlns:a16="http://schemas.microsoft.com/office/drawing/2014/main" id="{C1CEAF43-3E00-4223-801D-FA760C7EDD3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7942882-1F61-4F92-887E-171C663BCAAA}"/>
              </a:ext>
            </a:extLst>
          </p:cNvPr>
          <p:cNvSpPr>
            <a:spLocks noGrp="1"/>
          </p:cNvSpPr>
          <p:nvPr>
            <p:ph type="sldNum" sz="quarter" idx="12"/>
          </p:nvPr>
        </p:nvSpPr>
        <p:spPr/>
        <p:txBody>
          <a:body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615681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3DBCAFC-6E78-465C-8EAD-B2CA617DE8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D6AE9FF-67D0-4FF3-8657-1E29BCDF79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A354866-C125-41B3-95F7-839CF83C8D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52426F-F19D-45E9-A3BA-4D8A41771A86}" type="datetimeFigureOut">
              <a:rPr lang="zh-CN" altLang="en-US" smtClean="0"/>
              <a:t>2020/5/31</a:t>
            </a:fld>
            <a:endParaRPr lang="zh-CN" altLang="en-US"/>
          </a:p>
        </p:txBody>
      </p:sp>
      <p:sp>
        <p:nvSpPr>
          <p:cNvPr id="5" name="页脚占位符 4">
            <a:extLst>
              <a:ext uri="{FF2B5EF4-FFF2-40B4-BE49-F238E27FC236}">
                <a16:creationId xmlns:a16="http://schemas.microsoft.com/office/drawing/2014/main" id="{024207B3-EB09-416B-8EC0-83B2D824DF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1B381AD-D0A0-47A6-BF6A-91580941E7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8E8E49-EC37-4BC6-A76D-B8A03AEF1068}" type="slidenum">
              <a:rPr lang="zh-CN" altLang="en-US" smtClean="0"/>
              <a:t>‹#›</a:t>
            </a:fld>
            <a:endParaRPr lang="zh-CN" altLang="en-US"/>
          </a:p>
        </p:txBody>
      </p:sp>
    </p:spTree>
    <p:extLst>
      <p:ext uri="{BB962C8B-B14F-4D97-AF65-F5344CB8AC3E}">
        <p14:creationId xmlns:p14="http://schemas.microsoft.com/office/powerpoint/2010/main" val="6584919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94A1264-978C-4213-A8E1-D44B2FF152B3}"/>
              </a:ext>
            </a:extLst>
          </p:cNvPr>
          <p:cNvSpPr/>
          <p:nvPr/>
        </p:nvSpPr>
        <p:spPr>
          <a:xfrm>
            <a:off x="1930972" y="2351782"/>
            <a:ext cx="8330056" cy="1077218"/>
          </a:xfrm>
          <a:prstGeom prst="rect">
            <a:avLst/>
          </a:prstGeom>
        </p:spPr>
        <p:txBody>
          <a:bodyPr wrap="square">
            <a:spAutoFit/>
          </a:bodyPr>
          <a:lstStyle/>
          <a:p>
            <a:pPr algn="ctr" latinLnBrk="1"/>
            <a:r>
              <a:rPr lang="en-US" altLang="zh-CN" sz="3200" b="1" dirty="0">
                <a:solidFill>
                  <a:srgbClr val="222226"/>
                </a:solidFill>
                <a:latin typeface="Times New Roman" panose="02020603050405020304" pitchFamily="18" charset="0"/>
                <a:ea typeface="Microsoft YaHei" panose="020B0503020204020204" pitchFamily="34" charset="-122"/>
                <a:cs typeface="Times New Roman" panose="02020603050405020304" pitchFamily="18" charset="0"/>
              </a:rPr>
              <a:t>Gliding vertex on the horizontal bounding box </a:t>
            </a:r>
          </a:p>
          <a:p>
            <a:pPr algn="ctr" latinLnBrk="1"/>
            <a:r>
              <a:rPr lang="en-US" altLang="zh-CN" sz="3200" b="1" dirty="0">
                <a:solidFill>
                  <a:srgbClr val="222226"/>
                </a:solidFill>
                <a:latin typeface="Times New Roman" panose="02020603050405020304" pitchFamily="18" charset="0"/>
                <a:ea typeface="Microsoft YaHei" panose="020B0503020204020204" pitchFamily="34" charset="-122"/>
                <a:cs typeface="Times New Roman" panose="02020603050405020304" pitchFamily="18" charset="0"/>
              </a:rPr>
              <a:t>for multi-oriented object detection</a:t>
            </a:r>
            <a:endParaRPr lang="en-US" altLang="zh-CN" sz="3200" b="1" i="0" dirty="0">
              <a:solidFill>
                <a:srgbClr val="222226"/>
              </a:solidFill>
              <a:effectLst/>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3" name="矩形 2">
            <a:extLst>
              <a:ext uri="{FF2B5EF4-FFF2-40B4-BE49-F238E27FC236}">
                <a16:creationId xmlns:a16="http://schemas.microsoft.com/office/drawing/2014/main" id="{75DA9F62-088A-4EEC-870C-A4130B8C88DA}"/>
              </a:ext>
            </a:extLst>
          </p:cNvPr>
          <p:cNvSpPr/>
          <p:nvPr/>
        </p:nvSpPr>
        <p:spPr>
          <a:xfrm>
            <a:off x="0" y="6157816"/>
            <a:ext cx="12192000" cy="584775"/>
          </a:xfrm>
          <a:prstGeom prst="rect">
            <a:avLst/>
          </a:prstGeom>
        </p:spPr>
        <p:txBody>
          <a:bodyPr wrap="square">
            <a:spAutoFit/>
          </a:bodyPr>
          <a:lstStyle/>
          <a:p>
            <a:r>
              <a:rPr lang="en-US" altLang="zh-CN" sz="1600" dirty="0">
                <a:solidFill>
                  <a:srgbClr val="222222"/>
                </a:solidFill>
                <a:latin typeface="Arial" panose="020B0604020202020204" pitchFamily="34" charset="0"/>
              </a:rPr>
              <a:t>Xu, </a:t>
            </a:r>
            <a:r>
              <a:rPr lang="en-US" altLang="zh-CN" sz="1600" dirty="0" err="1">
                <a:solidFill>
                  <a:srgbClr val="222222"/>
                </a:solidFill>
                <a:latin typeface="Arial" panose="020B0604020202020204" pitchFamily="34" charset="0"/>
              </a:rPr>
              <a:t>Yongchao</a:t>
            </a:r>
            <a:r>
              <a:rPr lang="en-US" altLang="zh-CN" sz="1600" dirty="0">
                <a:solidFill>
                  <a:srgbClr val="222222"/>
                </a:solidFill>
                <a:latin typeface="Arial" panose="020B0604020202020204" pitchFamily="34" charset="0"/>
              </a:rPr>
              <a:t>, et al. "Gliding vertex on the horizontal bounding box for multi-oriented object detection." </a:t>
            </a:r>
            <a:r>
              <a:rPr lang="en-US" altLang="zh-CN" sz="1600" i="1" dirty="0">
                <a:solidFill>
                  <a:srgbClr val="222222"/>
                </a:solidFill>
                <a:latin typeface="Arial" panose="020B0604020202020204" pitchFamily="34" charset="0"/>
              </a:rPr>
              <a:t>IEEE Transactions on Pattern Analysis and Machine Intelligence</a:t>
            </a:r>
            <a:r>
              <a:rPr lang="en-US" altLang="zh-CN" sz="1600" dirty="0">
                <a:solidFill>
                  <a:srgbClr val="222222"/>
                </a:solidFill>
                <a:latin typeface="Arial" panose="020B0604020202020204" pitchFamily="34" charset="0"/>
              </a:rPr>
              <a:t> (2020).</a:t>
            </a:r>
            <a:endParaRPr lang="zh-CN" altLang="en-US" sz="1600" dirty="0"/>
          </a:p>
        </p:txBody>
      </p:sp>
    </p:spTree>
    <p:extLst>
      <p:ext uri="{BB962C8B-B14F-4D97-AF65-F5344CB8AC3E}">
        <p14:creationId xmlns:p14="http://schemas.microsoft.com/office/powerpoint/2010/main" val="493202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D16F6B3-4171-4A78-B3A2-4EB93AC3A14C}"/>
              </a:ext>
            </a:extLst>
          </p:cNvPr>
          <p:cNvPicPr>
            <a:picLocks noChangeAspect="1"/>
          </p:cNvPicPr>
          <p:nvPr/>
        </p:nvPicPr>
        <p:blipFill>
          <a:blip r:embed="rId3"/>
          <a:stretch>
            <a:fillRect/>
          </a:stretch>
        </p:blipFill>
        <p:spPr>
          <a:xfrm>
            <a:off x="162294" y="417866"/>
            <a:ext cx="11867410" cy="3011134"/>
          </a:xfrm>
          <a:prstGeom prst="rect">
            <a:avLst/>
          </a:prstGeom>
        </p:spPr>
      </p:pic>
      <p:pic>
        <p:nvPicPr>
          <p:cNvPr id="3" name="图片 2">
            <a:extLst>
              <a:ext uri="{FF2B5EF4-FFF2-40B4-BE49-F238E27FC236}">
                <a16:creationId xmlns:a16="http://schemas.microsoft.com/office/drawing/2014/main" id="{88377D14-119D-417C-AF0B-718EDB22F57A}"/>
              </a:ext>
            </a:extLst>
          </p:cNvPr>
          <p:cNvPicPr>
            <a:picLocks noChangeAspect="1"/>
          </p:cNvPicPr>
          <p:nvPr/>
        </p:nvPicPr>
        <p:blipFill>
          <a:blip r:embed="rId4"/>
          <a:stretch>
            <a:fillRect/>
          </a:stretch>
        </p:blipFill>
        <p:spPr>
          <a:xfrm>
            <a:off x="2645586" y="3429000"/>
            <a:ext cx="6900827" cy="3281225"/>
          </a:xfrm>
          <a:prstGeom prst="rect">
            <a:avLst/>
          </a:prstGeom>
        </p:spPr>
      </p:pic>
    </p:spTree>
    <p:extLst>
      <p:ext uri="{BB962C8B-B14F-4D97-AF65-F5344CB8AC3E}">
        <p14:creationId xmlns:p14="http://schemas.microsoft.com/office/powerpoint/2010/main" val="1866050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D1864E8-CDBF-47F0-9423-61654582A539}"/>
              </a:ext>
            </a:extLst>
          </p:cNvPr>
          <p:cNvSpPr/>
          <p:nvPr/>
        </p:nvSpPr>
        <p:spPr>
          <a:xfrm>
            <a:off x="969293" y="3995030"/>
            <a:ext cx="10253411" cy="2806987"/>
          </a:xfrm>
          <a:prstGeom prst="rect">
            <a:avLst/>
          </a:prstGeom>
        </p:spPr>
        <p:txBody>
          <a:bodyPr wrap="square">
            <a:spAutoFit/>
          </a:bodyPr>
          <a:lstStyle/>
          <a:p>
            <a:pPr>
              <a:lnSpc>
                <a:spcPct val="150000"/>
              </a:lnSpc>
            </a:pPr>
            <a:r>
              <a:rPr lang="en-US" altLang="zh-CN" sz="2000" b="1" dirty="0">
                <a:latin typeface="Times New Roman" panose="02020603050405020304" pitchFamily="18" charset="0"/>
                <a:cs typeface="Times New Roman" panose="02020603050405020304" pitchFamily="18" charset="0"/>
              </a:rPr>
              <a:t>1</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Rotated Bounding Boxes</a:t>
            </a:r>
          </a:p>
          <a:p>
            <a:pPr>
              <a:lnSpc>
                <a:spcPct val="150000"/>
              </a:lnSpc>
            </a:pPr>
            <a:r>
              <a:rPr lang="en-US" altLang="zh-CN" sz="2000" dirty="0">
                <a:latin typeface="Times New Roman" panose="02020603050405020304" pitchFamily="18" charset="0"/>
              </a:rPr>
              <a:t>For detection using rotated bounding boxes, the accuracy of angle prediction is critical. A minor angle deviation leads to important </a:t>
            </a:r>
            <a:r>
              <a:rPr lang="en-US" altLang="zh-CN" sz="2000" dirty="0" err="1">
                <a:latin typeface="Times New Roman" panose="02020603050405020304" pitchFamily="18" charset="0"/>
              </a:rPr>
              <a:t>IoU</a:t>
            </a:r>
            <a:r>
              <a:rPr lang="en-US" altLang="zh-CN" sz="2000" dirty="0">
                <a:latin typeface="Times New Roman" panose="02020603050405020304" pitchFamily="18" charset="0"/>
              </a:rPr>
              <a:t> drop, resulting in inaccurate object detection.</a:t>
            </a:r>
            <a:endParaRPr lang="en-US" altLang="zh-CN" sz="2000" dirty="0">
              <a:latin typeface="Times New Roman" panose="02020603050405020304" pitchFamily="18" charset="0"/>
              <a:cs typeface="Times New Roman" panose="02020603050405020304" pitchFamily="18" charset="0"/>
            </a:endParaRPr>
          </a:p>
          <a:p>
            <a:pPr>
              <a:lnSpc>
                <a:spcPct val="150000"/>
              </a:lnSpc>
            </a:pPr>
            <a:r>
              <a:rPr lang="en-US" altLang="zh-CN" sz="2000" b="1" dirty="0">
                <a:latin typeface="Times New Roman" panose="02020603050405020304" pitchFamily="18" charset="0"/>
                <a:cs typeface="Times New Roman" panose="02020603050405020304" pitchFamily="18" charset="0"/>
              </a:rPr>
              <a:t>2</a:t>
            </a:r>
            <a:r>
              <a:rPr lang="zh-CN" altLang="en-US" sz="2000" b="1" dirty="0">
                <a:latin typeface="Times New Roman" panose="02020603050405020304" pitchFamily="18" charset="0"/>
                <a:cs typeface="Times New Roman" panose="02020603050405020304" pitchFamily="18" charset="0"/>
              </a:rPr>
              <a:t>）</a:t>
            </a:r>
            <a:r>
              <a:rPr lang="en-US" altLang="zh-CN" sz="2000" b="1" dirty="0">
                <a:latin typeface="Times New Roman" panose="02020603050405020304" pitchFamily="18" charset="0"/>
                <a:cs typeface="Times New Roman" panose="02020603050405020304" pitchFamily="18" charset="0"/>
              </a:rPr>
              <a:t>Quadrangles</a:t>
            </a:r>
          </a:p>
          <a:p>
            <a:pPr>
              <a:lnSpc>
                <a:spcPct val="150000"/>
              </a:lnSpc>
            </a:pPr>
            <a:r>
              <a:rPr lang="zh-CN" altLang="en-US" sz="2000" dirty="0">
                <a:latin typeface="Times New Roman" panose="02020603050405020304" pitchFamily="18" charset="0"/>
                <a:cs typeface="Times New Roman" panose="02020603050405020304" pitchFamily="18" charset="0"/>
              </a:rPr>
              <a:t>The methods based on  quadrangle regression usually have ambiguity in defining  the ground-truth order of four vertices, yielding unexpected detection results for objects of some orientations.</a:t>
            </a:r>
          </a:p>
        </p:txBody>
      </p:sp>
      <p:pic>
        <p:nvPicPr>
          <p:cNvPr id="4" name="图片 3">
            <a:extLst>
              <a:ext uri="{FF2B5EF4-FFF2-40B4-BE49-F238E27FC236}">
                <a16:creationId xmlns:a16="http://schemas.microsoft.com/office/drawing/2014/main" id="{9E77C2F0-C92C-4654-81C9-358E2E32C204}"/>
              </a:ext>
            </a:extLst>
          </p:cNvPr>
          <p:cNvPicPr>
            <a:picLocks noChangeAspect="1"/>
          </p:cNvPicPr>
          <p:nvPr/>
        </p:nvPicPr>
        <p:blipFill>
          <a:blip r:embed="rId3"/>
          <a:stretch>
            <a:fillRect/>
          </a:stretch>
        </p:blipFill>
        <p:spPr>
          <a:xfrm>
            <a:off x="3419786" y="0"/>
            <a:ext cx="5352424" cy="4177862"/>
          </a:xfrm>
          <a:prstGeom prst="rect">
            <a:avLst/>
          </a:prstGeom>
        </p:spPr>
      </p:pic>
    </p:spTree>
    <p:extLst>
      <p:ext uri="{BB962C8B-B14F-4D97-AF65-F5344CB8AC3E}">
        <p14:creationId xmlns:p14="http://schemas.microsoft.com/office/powerpoint/2010/main" val="25101878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8F0A7771-C9B6-43AA-9C40-D2047AD16030}"/>
              </a:ext>
            </a:extLst>
          </p:cNvPr>
          <p:cNvSpPr/>
          <p:nvPr/>
        </p:nvSpPr>
        <p:spPr>
          <a:xfrm>
            <a:off x="1137844" y="1794674"/>
            <a:ext cx="9916311" cy="3268652"/>
          </a:xfrm>
          <a:prstGeom prst="rect">
            <a:avLst/>
          </a:prstGeom>
        </p:spPr>
        <p:txBody>
          <a:bodyPr wrap="square">
            <a:spAutoFit/>
          </a:bodyPr>
          <a:lstStyle/>
          <a:p>
            <a:pPr>
              <a:lnSpc>
                <a:spcPct val="150000"/>
              </a:lnSpc>
            </a:pPr>
            <a:r>
              <a:rPr lang="en-US" altLang="zh-CN" sz="2000" b="1" dirty="0">
                <a:latin typeface="Times New Roman" panose="02020603050405020304" pitchFamily="18" charset="0"/>
                <a:cs typeface="Times New Roman" panose="02020603050405020304" pitchFamily="18" charset="0"/>
              </a:rPr>
              <a:t>1) </a:t>
            </a:r>
            <a:r>
              <a:rPr lang="en-US" altLang="zh-CN" sz="2000" dirty="0">
                <a:latin typeface="Times New Roman" panose="02020603050405020304" pitchFamily="18" charset="0"/>
                <a:cs typeface="Times New Roman" panose="02020603050405020304" pitchFamily="18" charset="0"/>
              </a:rPr>
              <a:t>We introduce a simple yet effective representation for oriented objects, which is rather robust to offset prediction error and does not have the confusion issue. </a:t>
            </a:r>
          </a:p>
          <a:p>
            <a:pPr>
              <a:lnSpc>
                <a:spcPct val="150000"/>
              </a:lnSpc>
            </a:pPr>
            <a:r>
              <a:rPr lang="en-US" altLang="zh-CN" sz="2000" b="1" dirty="0">
                <a:latin typeface="Times New Roman" panose="02020603050405020304" pitchFamily="18" charset="0"/>
                <a:cs typeface="Times New Roman" panose="02020603050405020304" pitchFamily="18" charset="0"/>
              </a:rPr>
              <a:t>2) </a:t>
            </a:r>
            <a:r>
              <a:rPr lang="en-US" altLang="zh-CN" sz="2000" dirty="0">
                <a:latin typeface="Times New Roman" panose="02020603050405020304" pitchFamily="18" charset="0"/>
                <a:cs typeface="Times New Roman" panose="02020603050405020304" pitchFamily="18" charset="0"/>
              </a:rPr>
              <a:t>We propose an obliquity factor that effectively guides the selection of horizontal detection for nearly horizontal objects and oriented detection for others, remedying the confusion issue for nearly horizontal objects. </a:t>
            </a:r>
          </a:p>
          <a:p>
            <a:pPr>
              <a:lnSpc>
                <a:spcPct val="150000"/>
              </a:lnSpc>
            </a:pPr>
            <a:r>
              <a:rPr lang="en-US" altLang="zh-CN" sz="2000" b="1" dirty="0">
                <a:latin typeface="Times New Roman" panose="02020603050405020304" pitchFamily="18" charset="0"/>
                <a:cs typeface="Times New Roman" panose="02020603050405020304" pitchFamily="18" charset="0"/>
              </a:rPr>
              <a:t>3) </a:t>
            </a:r>
            <a:r>
              <a:rPr lang="en-US" altLang="zh-CN" sz="2000" dirty="0">
                <a:latin typeface="Times New Roman" panose="02020603050405020304" pitchFamily="18" charset="0"/>
                <a:cs typeface="Times New Roman" panose="02020603050405020304" pitchFamily="18" charset="0"/>
              </a:rPr>
              <a:t>Without bells and whistles,</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the proposed method outperforms some state-of-the-art methods on multiple multi-oriented object detection benchmarks.</a:t>
            </a:r>
            <a:endParaRPr lang="zh-CN" altLang="en-US" sz="2000"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B5B2228A-22E5-4A57-B009-E52DAFF51AEC}"/>
              </a:ext>
            </a:extLst>
          </p:cNvPr>
          <p:cNvSpPr txBox="1"/>
          <p:nvPr/>
        </p:nvSpPr>
        <p:spPr>
          <a:xfrm>
            <a:off x="138224" y="116958"/>
            <a:ext cx="2349795"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Contributions</a:t>
            </a:r>
            <a:endParaRPr lang="zh-CN" alt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6009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33CE63A-681D-4E6A-8E38-C7B6878DA354}"/>
              </a:ext>
            </a:extLst>
          </p:cNvPr>
          <p:cNvPicPr>
            <a:picLocks noChangeAspect="1"/>
          </p:cNvPicPr>
          <p:nvPr/>
        </p:nvPicPr>
        <p:blipFill>
          <a:blip r:embed="rId3"/>
          <a:stretch>
            <a:fillRect/>
          </a:stretch>
        </p:blipFill>
        <p:spPr>
          <a:xfrm>
            <a:off x="1841756" y="1060448"/>
            <a:ext cx="8508487" cy="4737103"/>
          </a:xfrm>
          <a:prstGeom prst="rect">
            <a:avLst/>
          </a:prstGeom>
        </p:spPr>
      </p:pic>
    </p:spTree>
    <p:extLst>
      <p:ext uri="{BB962C8B-B14F-4D97-AF65-F5344CB8AC3E}">
        <p14:creationId xmlns:p14="http://schemas.microsoft.com/office/powerpoint/2010/main" val="498681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A13CF5B-75DE-41E3-96F4-7CA23226B82D}"/>
              </a:ext>
            </a:extLst>
          </p:cNvPr>
          <p:cNvPicPr>
            <a:picLocks noChangeAspect="1"/>
          </p:cNvPicPr>
          <p:nvPr/>
        </p:nvPicPr>
        <p:blipFill>
          <a:blip r:embed="rId3"/>
          <a:stretch>
            <a:fillRect/>
          </a:stretch>
        </p:blipFill>
        <p:spPr>
          <a:xfrm>
            <a:off x="253243" y="865832"/>
            <a:ext cx="6654184" cy="5126335"/>
          </a:xfrm>
          <a:prstGeom prst="rect">
            <a:avLst/>
          </a:prstGeom>
        </p:spPr>
      </p:pic>
      <p:pic>
        <p:nvPicPr>
          <p:cNvPr id="4" name="图片 3">
            <a:extLst>
              <a:ext uri="{FF2B5EF4-FFF2-40B4-BE49-F238E27FC236}">
                <a16:creationId xmlns:a16="http://schemas.microsoft.com/office/drawing/2014/main" id="{97DBC565-073D-4903-B661-413BA3D2C0FA}"/>
              </a:ext>
            </a:extLst>
          </p:cNvPr>
          <p:cNvPicPr>
            <a:picLocks noChangeAspect="1"/>
          </p:cNvPicPr>
          <p:nvPr/>
        </p:nvPicPr>
        <p:blipFill>
          <a:blip r:embed="rId4"/>
          <a:stretch>
            <a:fillRect/>
          </a:stretch>
        </p:blipFill>
        <p:spPr>
          <a:xfrm>
            <a:off x="7155336" y="1004101"/>
            <a:ext cx="4783421" cy="4375481"/>
          </a:xfrm>
          <a:prstGeom prst="rect">
            <a:avLst/>
          </a:prstGeom>
        </p:spPr>
      </p:pic>
      <p:pic>
        <p:nvPicPr>
          <p:cNvPr id="5" name="图片 4">
            <a:extLst>
              <a:ext uri="{FF2B5EF4-FFF2-40B4-BE49-F238E27FC236}">
                <a16:creationId xmlns:a16="http://schemas.microsoft.com/office/drawing/2014/main" id="{F55B29A2-498B-4C70-BE5D-EF249D97697C}"/>
              </a:ext>
            </a:extLst>
          </p:cNvPr>
          <p:cNvPicPr>
            <a:picLocks noChangeAspect="1"/>
          </p:cNvPicPr>
          <p:nvPr/>
        </p:nvPicPr>
        <p:blipFill>
          <a:blip r:embed="rId5"/>
          <a:stretch>
            <a:fillRect/>
          </a:stretch>
        </p:blipFill>
        <p:spPr>
          <a:xfrm>
            <a:off x="8709681" y="5399902"/>
            <a:ext cx="1674729" cy="395422"/>
          </a:xfrm>
          <a:prstGeom prst="rect">
            <a:avLst/>
          </a:prstGeom>
        </p:spPr>
      </p:pic>
      <p:sp>
        <p:nvSpPr>
          <p:cNvPr id="6" name="矩形 5">
            <a:extLst>
              <a:ext uri="{FF2B5EF4-FFF2-40B4-BE49-F238E27FC236}">
                <a16:creationId xmlns:a16="http://schemas.microsoft.com/office/drawing/2014/main" id="{D0495E25-435C-4CDA-B4D6-AB97621B4AF5}"/>
              </a:ext>
            </a:extLst>
          </p:cNvPr>
          <p:cNvSpPr/>
          <p:nvPr/>
        </p:nvSpPr>
        <p:spPr>
          <a:xfrm>
            <a:off x="84221" y="0"/>
            <a:ext cx="2901692" cy="523220"/>
          </a:xfrm>
          <a:prstGeom prst="rect">
            <a:avLst/>
          </a:prstGeom>
        </p:spPr>
        <p:txBody>
          <a:bodyPr wrap="none">
            <a:spAutoFit/>
          </a:bodyPr>
          <a:lstStyle/>
          <a:p>
            <a:r>
              <a:rPr lang="en-US" altLang="zh-CN" sz="2800" b="1" dirty="0">
                <a:latin typeface="Times New Roman" panose="02020603050405020304" pitchFamily="18" charset="0"/>
                <a:cs typeface="Times New Roman" panose="02020603050405020304" pitchFamily="18" charset="0"/>
              </a:rPr>
              <a:t>Proposed Method</a:t>
            </a:r>
            <a:endParaRPr lang="zh-CN" alt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0364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B4EBCAF-691C-45C6-B8C8-C20698595C93}"/>
              </a:ext>
            </a:extLst>
          </p:cNvPr>
          <p:cNvPicPr>
            <a:picLocks noChangeAspect="1"/>
          </p:cNvPicPr>
          <p:nvPr/>
        </p:nvPicPr>
        <p:blipFill>
          <a:blip r:embed="rId3"/>
          <a:stretch>
            <a:fillRect/>
          </a:stretch>
        </p:blipFill>
        <p:spPr>
          <a:xfrm>
            <a:off x="3549556" y="2053447"/>
            <a:ext cx="4795284" cy="767624"/>
          </a:xfrm>
          <a:prstGeom prst="rect">
            <a:avLst/>
          </a:prstGeom>
        </p:spPr>
      </p:pic>
      <p:pic>
        <p:nvPicPr>
          <p:cNvPr id="3" name="图片 2">
            <a:extLst>
              <a:ext uri="{FF2B5EF4-FFF2-40B4-BE49-F238E27FC236}">
                <a16:creationId xmlns:a16="http://schemas.microsoft.com/office/drawing/2014/main" id="{1E9017C2-8A45-49C7-BEE3-57F93C04DEF0}"/>
              </a:ext>
            </a:extLst>
          </p:cNvPr>
          <p:cNvPicPr>
            <a:picLocks noChangeAspect="1"/>
          </p:cNvPicPr>
          <p:nvPr/>
        </p:nvPicPr>
        <p:blipFill>
          <a:blip r:embed="rId4"/>
          <a:stretch>
            <a:fillRect/>
          </a:stretch>
        </p:blipFill>
        <p:spPr>
          <a:xfrm>
            <a:off x="3549556" y="2915793"/>
            <a:ext cx="4763103" cy="1739064"/>
          </a:xfrm>
          <a:prstGeom prst="rect">
            <a:avLst/>
          </a:prstGeom>
        </p:spPr>
      </p:pic>
      <p:sp>
        <p:nvSpPr>
          <p:cNvPr id="4" name="矩形 3">
            <a:extLst>
              <a:ext uri="{FF2B5EF4-FFF2-40B4-BE49-F238E27FC236}">
                <a16:creationId xmlns:a16="http://schemas.microsoft.com/office/drawing/2014/main" id="{00C329F7-3112-4E5C-BCF4-D2BBA39AD58D}"/>
              </a:ext>
            </a:extLst>
          </p:cNvPr>
          <p:cNvSpPr/>
          <p:nvPr/>
        </p:nvSpPr>
        <p:spPr>
          <a:xfrm>
            <a:off x="84221" y="0"/>
            <a:ext cx="881973" cy="523220"/>
          </a:xfrm>
          <a:prstGeom prst="rect">
            <a:avLst/>
          </a:prstGeom>
        </p:spPr>
        <p:txBody>
          <a:bodyPr wrap="none">
            <a:spAutoFit/>
          </a:bodyPr>
          <a:lstStyle/>
          <a:p>
            <a:r>
              <a:rPr lang="en-US" altLang="zh-CN" sz="2800" b="1" dirty="0">
                <a:latin typeface="Times New Roman" panose="02020603050405020304" pitchFamily="18" charset="0"/>
                <a:cs typeface="Times New Roman" panose="02020603050405020304" pitchFamily="18" charset="0"/>
              </a:rPr>
              <a:t>Loss</a:t>
            </a:r>
            <a:endParaRPr lang="zh-CN" alt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9417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430CFFCF-ED61-40C2-9E4A-0814CA5BE272}"/>
              </a:ext>
            </a:extLst>
          </p:cNvPr>
          <p:cNvPicPr>
            <a:picLocks noChangeAspect="1"/>
          </p:cNvPicPr>
          <p:nvPr/>
        </p:nvPicPr>
        <p:blipFill>
          <a:blip r:embed="rId3"/>
          <a:stretch>
            <a:fillRect/>
          </a:stretch>
        </p:blipFill>
        <p:spPr>
          <a:xfrm>
            <a:off x="55970" y="1170831"/>
            <a:ext cx="12080060" cy="4516337"/>
          </a:xfrm>
          <a:prstGeom prst="rect">
            <a:avLst/>
          </a:prstGeom>
        </p:spPr>
      </p:pic>
      <p:sp>
        <p:nvSpPr>
          <p:cNvPr id="3" name="文本框 2">
            <a:extLst>
              <a:ext uri="{FF2B5EF4-FFF2-40B4-BE49-F238E27FC236}">
                <a16:creationId xmlns:a16="http://schemas.microsoft.com/office/drawing/2014/main" id="{59BC5CFB-FC61-429D-A48D-69D649129BAC}"/>
              </a:ext>
            </a:extLst>
          </p:cNvPr>
          <p:cNvSpPr txBox="1"/>
          <p:nvPr/>
        </p:nvSpPr>
        <p:spPr>
          <a:xfrm>
            <a:off x="164892" y="119921"/>
            <a:ext cx="2128603"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Experiments</a:t>
            </a:r>
            <a:endParaRPr lang="zh-CN" alt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8983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0DF7365D-8B30-4579-9C12-6A22359EB8E9}"/>
              </a:ext>
            </a:extLst>
          </p:cNvPr>
          <p:cNvPicPr>
            <a:picLocks noChangeAspect="1"/>
          </p:cNvPicPr>
          <p:nvPr/>
        </p:nvPicPr>
        <p:blipFill>
          <a:blip r:embed="rId3"/>
          <a:stretch>
            <a:fillRect/>
          </a:stretch>
        </p:blipFill>
        <p:spPr>
          <a:xfrm>
            <a:off x="111524" y="708418"/>
            <a:ext cx="11968952" cy="5441164"/>
          </a:xfrm>
          <a:prstGeom prst="rect">
            <a:avLst/>
          </a:prstGeom>
        </p:spPr>
      </p:pic>
    </p:spTree>
    <p:extLst>
      <p:ext uri="{BB962C8B-B14F-4D97-AF65-F5344CB8AC3E}">
        <p14:creationId xmlns:p14="http://schemas.microsoft.com/office/powerpoint/2010/main" val="2151819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E10DC58-D760-4E45-B5C2-5EC229228E22}"/>
              </a:ext>
            </a:extLst>
          </p:cNvPr>
          <p:cNvPicPr>
            <a:picLocks noChangeAspect="1"/>
          </p:cNvPicPr>
          <p:nvPr/>
        </p:nvPicPr>
        <p:blipFill>
          <a:blip r:embed="rId3"/>
          <a:stretch>
            <a:fillRect/>
          </a:stretch>
        </p:blipFill>
        <p:spPr>
          <a:xfrm>
            <a:off x="2004020" y="568789"/>
            <a:ext cx="8183960" cy="5720421"/>
          </a:xfrm>
          <a:prstGeom prst="rect">
            <a:avLst/>
          </a:prstGeom>
        </p:spPr>
      </p:pic>
    </p:spTree>
    <p:extLst>
      <p:ext uri="{BB962C8B-B14F-4D97-AF65-F5344CB8AC3E}">
        <p14:creationId xmlns:p14="http://schemas.microsoft.com/office/powerpoint/2010/main" val="68361177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3467</TotalTime>
  <Words>2357</Words>
  <Application>Microsoft Office PowerPoint</Application>
  <PresentationFormat>宽屏</PresentationFormat>
  <Paragraphs>77</Paragraphs>
  <Slides>10</Slides>
  <Notes>10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10</vt:i4>
      </vt:variant>
    </vt:vector>
  </HeadingPairs>
  <TitlesOfParts>
    <vt:vector size="15" baseType="lpstr">
      <vt:lpstr>等线</vt:lpstr>
      <vt:lpstr>等线 Light</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ee L</dc:creator>
  <cp:lastModifiedBy>ee L</cp:lastModifiedBy>
  <cp:revision>114</cp:revision>
  <dcterms:created xsi:type="dcterms:W3CDTF">2020-05-25T05:21:38Z</dcterms:created>
  <dcterms:modified xsi:type="dcterms:W3CDTF">2020-05-31T12:49:30Z</dcterms:modified>
</cp:coreProperties>
</file>

<file path=docProps/thumbnail.jpeg>
</file>